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341" r:id="rId3"/>
    <p:sldId id="343" r:id="rId4"/>
    <p:sldId id="263" r:id="rId5"/>
    <p:sldId id="264" r:id="rId6"/>
    <p:sldId id="265" r:id="rId7"/>
    <p:sldId id="266" r:id="rId8"/>
    <p:sldId id="267" r:id="rId9"/>
    <p:sldId id="268" r:id="rId10"/>
    <p:sldId id="340" r:id="rId11"/>
    <p:sldId id="269" r:id="rId12"/>
    <p:sldId id="270" r:id="rId13"/>
    <p:sldId id="271" r:id="rId14"/>
    <p:sldId id="277" r:id="rId15"/>
    <p:sldId id="278" r:id="rId16"/>
    <p:sldId id="273" r:id="rId17"/>
    <p:sldId id="285" r:id="rId18"/>
    <p:sldId id="284" r:id="rId19"/>
    <p:sldId id="287" r:id="rId20"/>
    <p:sldId id="281" r:id="rId21"/>
    <p:sldId id="288" r:id="rId22"/>
    <p:sldId id="348" r:id="rId23"/>
    <p:sldId id="330" r:id="rId24"/>
    <p:sldId id="292" r:id="rId25"/>
    <p:sldId id="329" r:id="rId26"/>
    <p:sldId id="349" r:id="rId27"/>
    <p:sldId id="318" r:id="rId28"/>
    <p:sldId id="350" r:id="rId29"/>
    <p:sldId id="351" r:id="rId30"/>
    <p:sldId id="352" r:id="rId31"/>
    <p:sldId id="353" r:id="rId32"/>
    <p:sldId id="354" r:id="rId33"/>
    <p:sldId id="355" r:id="rId34"/>
    <p:sldId id="356" r:id="rId35"/>
    <p:sldId id="357" r:id="rId36"/>
    <p:sldId id="358" r:id="rId37"/>
    <p:sldId id="359" r:id="rId38"/>
    <p:sldId id="332" r:id="rId39"/>
    <p:sldId id="333" r:id="rId40"/>
    <p:sldId id="347" r:id="rId41"/>
    <p:sldId id="331" r:id="rId42"/>
    <p:sldId id="335" r:id="rId43"/>
    <p:sldId id="337" r:id="rId44"/>
    <p:sldId id="315" r:id="rId45"/>
    <p:sldId id="316" r:id="rId46"/>
    <p:sldId id="317" r:id="rId47"/>
    <p:sldId id="344" r:id="rId48"/>
    <p:sldId id="345" r:id="rId49"/>
    <p:sldId id="346"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11" autoAdjust="0"/>
  </p:normalViewPr>
  <p:slideViewPr>
    <p:cSldViewPr>
      <p:cViewPr varScale="1">
        <p:scale>
          <a:sx n="81" d="100"/>
          <a:sy n="81" d="100"/>
        </p:scale>
        <p:origin x="-1411"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869835-65C1-4081-884D-55C164E2D6B1}" type="datetimeFigureOut">
              <a:rPr lang="en-US" smtClean="0"/>
              <a:pPr/>
              <a:t>10/21/2014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C82605-597B-4F99-96BC-FF8DFE6409E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map.gsfc.nasa.gov/universe/bb_theory.html" TargetMode="External"/><Relationship Id="rId7" Type="http://schemas.openxmlformats.org/officeDocument/2006/relationships/hyperlink" Target="http://wmap.gsfc.nasa.gov/universe/rel_stars.html"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astro.berkeley.edu/~mwhite/whatarecmb.html" TargetMode="External"/><Relationship Id="rId5" Type="http://schemas.openxmlformats.org/officeDocument/2006/relationships/hyperlink" Target="http://astro.berkeley.edu/~mwhite/darkmatter/hubble.html" TargetMode="External"/><Relationship Id="rId4" Type="http://schemas.openxmlformats.org/officeDocument/2006/relationships/hyperlink" Target="http://wmap.gsfc.nasa.gov/site/glossary.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CD6776-86DD-439B-BCCD-177C09582277}"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smtClean="0">
                <a:latin typeface="Arial" charset="0"/>
              </a:rPr>
              <a:t>The </a:t>
            </a:r>
            <a:r>
              <a:rPr lang="en-US" altLang="en-US" dirty="0" smtClean="0">
                <a:latin typeface="Arial" charset="0"/>
                <a:hlinkClick r:id="rId3"/>
              </a:rPr>
              <a:t>Big Bang</a:t>
            </a:r>
            <a:r>
              <a:rPr lang="en-US" altLang="en-US" dirty="0" smtClean="0">
                <a:latin typeface="Arial" charset="0"/>
              </a:rPr>
              <a:t> theory predicts that the early universe was a very hot place. One second after the Big Bang, the temperature of the universe was roughly 10 billion degrees and was filled with a sea of neutrons, protons, electrons, anti-electrons (positrons), photons and neutrinos. As the universe cooled, the neutrons either decayed into protons and electrons or combined with protons to make deuterium (an </a:t>
            </a:r>
            <a:r>
              <a:rPr lang="en-US" altLang="en-US" dirty="0" smtClean="0">
                <a:latin typeface="Arial" charset="0"/>
                <a:hlinkClick r:id="rId4"/>
              </a:rPr>
              <a:t>isotope</a:t>
            </a:r>
            <a:r>
              <a:rPr lang="en-US" altLang="en-US" dirty="0" smtClean="0">
                <a:latin typeface="Arial" charset="0"/>
              </a:rPr>
              <a:t> of hydrogen). During the first three minutes of the universe, most of the deuterium combined to make helium. Trace amounts of lithium were also produced at this time. This process of light element formation in the early universe is called “Big Bang </a:t>
            </a:r>
            <a:r>
              <a:rPr lang="en-US" altLang="en-US" dirty="0" err="1" smtClean="0">
                <a:latin typeface="Arial" charset="0"/>
              </a:rPr>
              <a:t>nucleosynthesis</a:t>
            </a:r>
            <a:r>
              <a:rPr lang="en-US" altLang="en-US" dirty="0" smtClean="0">
                <a:latin typeface="Arial" charset="0"/>
              </a:rPr>
              <a:t>” (BBN).</a:t>
            </a:r>
          </a:p>
          <a:p>
            <a:endParaRPr lang="en-US" altLang="en-US" dirty="0" smtClean="0">
              <a:latin typeface="Arial" charset="0"/>
            </a:endParaRPr>
          </a:p>
          <a:p>
            <a:r>
              <a:rPr lang="en-US" sz="1200" b="0" i="0" kern="1200" dirty="0" smtClean="0">
                <a:solidFill>
                  <a:schemeClr val="tx1"/>
                </a:solidFill>
                <a:latin typeface="+mn-lt"/>
                <a:ea typeface="+mn-ea"/>
                <a:cs typeface="+mn-cs"/>
              </a:rPr>
              <a:t> In the very early Universe the temperature was so great that all matter was fully ionized and dissociated. Roughly three minutes after the Big Bang itself, the temperature of the Universe rapidly cooled from its phenomenal 10^32 Kelvin to approximately 10^9 Kelvin. At this temperature,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or the production of light elements, could take place. In a short time interval, protons and neutrons collided to produce deuterium (one proton bound to one neutron). Most of the deuterium then collided with other protons and neutrons to produce helium and a small amount of tritium (one proton and two neutrons). Lithium 7 could also arise form the coalescence of one tritium and two deuterium nuclei.</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Big Bang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theory predicts that roughly 25% the mass of the Universe consists of Helium. It also predicts about 0.01% deuterium, and even smaller quantities of lithium. The important point is that the prediction depends critically on the density of baryons (</a:t>
            </a:r>
            <a:r>
              <a:rPr lang="en-US" sz="1200" b="0" i="0" kern="1200" dirty="0" err="1" smtClean="0">
                <a:solidFill>
                  <a:schemeClr val="tx1"/>
                </a:solidFill>
                <a:latin typeface="+mn-lt"/>
                <a:ea typeface="+mn-ea"/>
                <a:cs typeface="+mn-cs"/>
              </a:rPr>
              <a:t>ie</a:t>
            </a:r>
            <a:r>
              <a:rPr lang="en-US" sz="1200" b="0" i="0" kern="1200" dirty="0" smtClean="0">
                <a:solidFill>
                  <a:schemeClr val="tx1"/>
                </a:solidFill>
                <a:latin typeface="+mn-lt"/>
                <a:ea typeface="+mn-ea"/>
                <a:cs typeface="+mn-cs"/>
              </a:rPr>
              <a:t> neutrons and protons) at the time of </a:t>
            </a:r>
            <a:r>
              <a:rPr lang="en-US" sz="1200" b="0" i="0" kern="1200" dirty="0" err="1" smtClean="0">
                <a:solidFill>
                  <a:schemeClr val="tx1"/>
                </a:solidFill>
                <a:latin typeface="+mn-lt"/>
                <a:ea typeface="+mn-ea"/>
                <a:cs typeface="+mn-cs"/>
              </a:rPr>
              <a:t>nucleosynthesis</a:t>
            </a:r>
            <a:r>
              <a:rPr lang="en-US" sz="1200" b="0" i="0" kern="1200" dirty="0" smtClean="0">
                <a:solidFill>
                  <a:schemeClr val="tx1"/>
                </a:solidFill>
                <a:latin typeface="+mn-lt"/>
                <a:ea typeface="+mn-ea"/>
                <a:cs typeface="+mn-cs"/>
              </a:rPr>
              <a:t>. Furthermore, one value of this baryon density can explain all the abundances at once. In terms of the present day critical density of matter, the required density of baryons is a few percent (the exact value depends on the assumed value of the </a:t>
            </a:r>
            <a:r>
              <a:rPr lang="en-US" sz="1200" b="0" i="0" kern="1200" dirty="0" smtClean="0">
                <a:solidFill>
                  <a:schemeClr val="tx1"/>
                </a:solidFill>
                <a:latin typeface="+mn-lt"/>
                <a:ea typeface="+mn-ea"/>
                <a:cs typeface="+mn-cs"/>
                <a:hlinkClick r:id="rId5"/>
              </a:rPr>
              <a:t>Hubble constant</a:t>
            </a:r>
            <a:r>
              <a:rPr lang="en-US" sz="1200" b="0" i="0" kern="1200" dirty="0" smtClean="0">
                <a:solidFill>
                  <a:schemeClr val="tx1"/>
                </a:solidFill>
                <a:latin typeface="+mn-lt"/>
                <a:ea typeface="+mn-ea"/>
                <a:cs typeface="+mn-cs"/>
              </a:rPr>
              <a:t>). This relatively low value means that not all of the dark matter can be baryonic, </a:t>
            </a:r>
            <a:r>
              <a:rPr lang="en-US" sz="1200" b="0" i="0" kern="1200" dirty="0" err="1" smtClean="0">
                <a:solidFill>
                  <a:schemeClr val="tx1"/>
                </a:solidFill>
                <a:latin typeface="+mn-lt"/>
                <a:ea typeface="+mn-ea"/>
                <a:cs typeface="+mn-cs"/>
              </a:rPr>
              <a:t>ie</a:t>
            </a:r>
            <a:r>
              <a:rPr lang="en-US" sz="1200" b="0" i="0" kern="1200" dirty="0" smtClean="0">
                <a:solidFill>
                  <a:schemeClr val="tx1"/>
                </a:solidFill>
                <a:latin typeface="+mn-lt"/>
                <a:ea typeface="+mn-ea"/>
                <a:cs typeface="+mn-cs"/>
              </a:rPr>
              <a:t> we are forced to consider more exotic particle candidates.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fact that helium is nowhere seen to have an abundance below 23% mass is very strong evidence that the Universe went through an early hot phase. This is one of the corner-stones of the Hot Big Bang model. Further support comes from the consistency of the other light element abundances for one particular baryon density and an </a:t>
            </a:r>
            <a:r>
              <a:rPr lang="en-US" sz="1200" b="0" i="1" kern="1200" dirty="0" smtClean="0">
                <a:solidFill>
                  <a:schemeClr val="tx1"/>
                </a:solidFill>
                <a:latin typeface="+mn-lt"/>
                <a:ea typeface="+mn-ea"/>
                <a:cs typeface="+mn-cs"/>
              </a:rPr>
              <a:t>independent</a:t>
            </a:r>
            <a:r>
              <a:rPr lang="en-US" sz="1200" b="0" i="0" kern="1200" dirty="0" smtClean="0">
                <a:solidFill>
                  <a:schemeClr val="tx1"/>
                </a:solidFill>
                <a:latin typeface="+mn-lt"/>
                <a:ea typeface="+mn-ea"/>
                <a:cs typeface="+mn-cs"/>
              </a:rPr>
              <a:t> measurement of the baryon density from the anisotropies in the </a:t>
            </a:r>
            <a:r>
              <a:rPr lang="en-US" sz="1200" b="0" i="0" kern="1200" dirty="0" smtClean="0">
                <a:solidFill>
                  <a:schemeClr val="tx1"/>
                </a:solidFill>
                <a:latin typeface="+mn-lt"/>
                <a:ea typeface="+mn-ea"/>
                <a:cs typeface="+mn-cs"/>
                <a:hlinkClick r:id="rId6"/>
              </a:rPr>
              <a:t>cosmic microwave background</a:t>
            </a:r>
            <a:r>
              <a:rPr lang="en-US" sz="1200" b="0" i="0" kern="1200" dirty="0" smtClean="0">
                <a:solidFill>
                  <a:schemeClr val="tx1"/>
                </a:solidFill>
                <a:latin typeface="+mn-lt"/>
                <a:ea typeface="+mn-ea"/>
                <a:cs typeface="+mn-cs"/>
              </a:rPr>
              <a:t> radiation. It seems like we really understand the physical processes which went on in the first few minutes of the evolution of the Universe!</a:t>
            </a:r>
          </a:p>
          <a:p>
            <a:endParaRPr lang="en-US" altLang="en-US" dirty="0" smtClean="0">
              <a:latin typeface="Arial" charset="0"/>
            </a:endParaRPr>
          </a:p>
          <a:p>
            <a:r>
              <a:rPr lang="en-US" altLang="en-US" dirty="0" smtClean="0">
                <a:latin typeface="Arial" charset="0"/>
              </a:rPr>
              <a:t>Elements heavier than lithium are all synthesized in stars. During the late stages of </a:t>
            </a:r>
            <a:r>
              <a:rPr lang="en-US" altLang="en-US" dirty="0" smtClean="0">
                <a:latin typeface="Arial" charset="0"/>
                <a:hlinkClick r:id="rId7"/>
              </a:rPr>
              <a:t>stellar evolution</a:t>
            </a:r>
            <a:r>
              <a:rPr lang="en-US" altLang="en-US" dirty="0" smtClean="0">
                <a:latin typeface="Arial" charset="0"/>
              </a:rPr>
              <a:t>, massive stars burn helium to carbon, oxygen, silicon, sulfur, and iron. Elements heavier than iron are produced in two ways: in the outer envelopes of super-giant stars and in the explosion of a supernovae. All carbon-based life on Earth is literally composed of stardust.</a:t>
            </a:r>
          </a:p>
          <a:p>
            <a:endParaRPr lang="en-US" altLang="en-US" dirty="0" smtClean="0">
              <a:latin typeface="Arial" charset="0"/>
            </a:endParaRPr>
          </a:p>
          <a:p>
            <a:r>
              <a:rPr lang="en-US" altLang="en-US" dirty="0" smtClean="0">
                <a:latin typeface="Arial" charset="0"/>
              </a:rPr>
              <a:t>We still have large amounts of H on earth today because of its ability to bind with other elements (H2O for example) and smaller amounts of He because it is a radioactive decay product of U and </a:t>
            </a:r>
            <a:r>
              <a:rPr lang="en-US" altLang="en-US" dirty="0" err="1" smtClean="0">
                <a:latin typeface="Arial" charset="0"/>
              </a:rPr>
              <a:t>Th</a:t>
            </a:r>
            <a:r>
              <a:rPr lang="en-US" altLang="en-US" dirty="0" smtClean="0">
                <a:latin typeface="Arial" charset="0"/>
              </a:rPr>
              <a:t> (we will get to the concept of radioactive decay later in the semester).</a:t>
            </a:r>
          </a:p>
        </p:txBody>
      </p:sp>
      <p:sp>
        <p:nvSpPr>
          <p:cNvPr id="4" name="Slide Number Placeholder 3"/>
          <p:cNvSpPr>
            <a:spLocks noGrp="1"/>
          </p:cNvSpPr>
          <p:nvPr>
            <p:ph type="sldNum" sz="quarter" idx="5"/>
          </p:nvPr>
        </p:nvSpPr>
        <p:spPr/>
        <p:txBody>
          <a:bodyPr/>
          <a:lstStyle/>
          <a:p>
            <a:pPr>
              <a:defRPr/>
            </a:pPr>
            <a:fld id="{43C06379-254A-4F44-85ED-7608FCB9E2FF}" type="slidenum">
              <a:rPr lang="en-US" smtClean="0"/>
              <a:pPr>
                <a:defRPr/>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CBE3A6-36D8-4720-90A3-8C57151CBA8D}"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5ABAD-D150-4B66-85C3-E2229C5CE34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CBE3A6-36D8-4720-90A3-8C57151CBA8D}" type="datetimeFigureOut">
              <a:rPr lang="en-US" smtClean="0"/>
              <a:pPr/>
              <a:t>10/21/2014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95ABAD-D150-4B66-85C3-E2229C5CE34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2.valdosta.edu/~cbarnbau/astro_demos/stellar_evol/evol_3.html"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sciencechannel.com/tv-shows/wonders-with-brian-cox/videos/wonders-of-the-universe-super-nova.htm" TargetMode="Externa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ww2.valdosta.edu/~cbarnbau/astro_demos/stellar_evol/home_stellar.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emf"/><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aspire.cosmic-ray.org/Labs/StarLife/hr_interactive.html"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imgsrc.hubblesite.org/hu/db/images/hs-2009-05-a-web.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18502"/>
          <a:stretch/>
        </p:blipFill>
        <p:spPr bwMode="auto">
          <a:xfrm>
            <a:off x="0" y="0"/>
            <a:ext cx="9892147"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1143000" y="609600"/>
            <a:ext cx="7772400" cy="1470025"/>
          </a:xfrm>
        </p:spPr>
        <p:txBody>
          <a:bodyPr/>
          <a:lstStyle/>
          <a:p>
            <a:r>
              <a:rPr lang="en-US" dirty="0" smtClean="0">
                <a:solidFill>
                  <a:schemeClr val="accent1">
                    <a:lumMod val="40000"/>
                    <a:lumOff val="60000"/>
                  </a:schemeClr>
                </a:solidFill>
              </a:rPr>
              <a:t>SEP/OCT Follow-up</a:t>
            </a:r>
            <a:br>
              <a:rPr lang="en-US" dirty="0" smtClean="0">
                <a:solidFill>
                  <a:schemeClr val="accent1">
                    <a:lumMod val="40000"/>
                    <a:lumOff val="60000"/>
                  </a:schemeClr>
                </a:solidFill>
              </a:rPr>
            </a:br>
            <a:r>
              <a:rPr lang="en-US" dirty="0" smtClean="0">
                <a:solidFill>
                  <a:schemeClr val="accent1">
                    <a:lumMod val="40000"/>
                    <a:lumOff val="60000"/>
                  </a:schemeClr>
                </a:solidFill>
              </a:rPr>
              <a:t>PA STEM grant</a:t>
            </a:r>
            <a:endParaRPr lang="en-US" dirty="0">
              <a:solidFill>
                <a:schemeClr val="accent1">
                  <a:lumMod val="40000"/>
                  <a:lumOff val="60000"/>
                </a:schemeClr>
              </a:solidFill>
            </a:endParaRPr>
          </a:p>
        </p:txBody>
      </p:sp>
      <p:sp>
        <p:nvSpPr>
          <p:cNvPr id="6" name="Rectangle 5"/>
          <p:cNvSpPr/>
          <p:nvPr/>
        </p:nvSpPr>
        <p:spPr>
          <a:xfrm>
            <a:off x="228600" y="5715000"/>
            <a:ext cx="4572000" cy="923330"/>
          </a:xfrm>
          <a:prstGeom prst="rect">
            <a:avLst/>
          </a:prstGeom>
        </p:spPr>
        <p:txBody>
          <a:bodyPr>
            <a:spAutoFit/>
          </a:bodyPr>
          <a:lstStyle/>
          <a:p>
            <a:r>
              <a:rPr lang="en-US" dirty="0" smtClean="0">
                <a:solidFill>
                  <a:srgbClr val="FFC000"/>
                </a:solidFill>
              </a:rPr>
              <a:t>Shelley Kauffman</a:t>
            </a:r>
          </a:p>
          <a:p>
            <a:r>
              <a:rPr lang="en-US" dirty="0" smtClean="0">
                <a:solidFill>
                  <a:srgbClr val="FFC000"/>
                </a:solidFill>
              </a:rPr>
              <a:t>Albright College</a:t>
            </a:r>
          </a:p>
          <a:p>
            <a:r>
              <a:rPr lang="en-US" dirty="0" smtClean="0">
                <a:solidFill>
                  <a:srgbClr val="FFC000"/>
                </a:solidFill>
              </a:rPr>
              <a:t>skauffman@alb.edu</a:t>
            </a:r>
            <a:endParaRPr lang="en-US" dirty="0">
              <a:solidFill>
                <a:srgbClr val="FFC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304800" y="0"/>
            <a:ext cx="8534400" cy="56938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endParaRPr lang="en-US" altLang="en-US" sz="2400" b="1" dirty="0" smtClean="0">
              <a:solidFill>
                <a:srgbClr val="FFC000"/>
              </a:solidFill>
            </a:endParaRPr>
          </a:p>
          <a:p>
            <a:pPr algn="ctr"/>
            <a:r>
              <a:rPr lang="en-US" altLang="en-US" sz="3200" b="1" dirty="0" smtClean="0">
                <a:solidFill>
                  <a:srgbClr val="FFC000"/>
                </a:solidFill>
              </a:rPr>
              <a:t>Stellar </a:t>
            </a:r>
            <a:r>
              <a:rPr lang="en-US" altLang="en-US" sz="3200" b="1" dirty="0" err="1" smtClean="0">
                <a:solidFill>
                  <a:srgbClr val="FFC000"/>
                </a:solidFill>
              </a:rPr>
              <a:t>Nucleosynthesis</a:t>
            </a:r>
            <a:r>
              <a:rPr lang="en-US" altLang="en-US" sz="3200" b="1" dirty="0" smtClean="0">
                <a:solidFill>
                  <a:srgbClr val="FFC000"/>
                </a:solidFill>
              </a:rPr>
              <a:t> – </a:t>
            </a:r>
          </a:p>
          <a:p>
            <a:pPr algn="ctr"/>
            <a:r>
              <a:rPr lang="en-US" altLang="en-US" sz="3200" b="1" dirty="0" smtClean="0">
                <a:solidFill>
                  <a:srgbClr val="FFC000"/>
                </a:solidFill>
              </a:rPr>
              <a:t>in stars bigger than the sun</a:t>
            </a:r>
          </a:p>
          <a:p>
            <a:endParaRPr lang="en-US" altLang="en-US" sz="2400" b="1" dirty="0" smtClean="0">
              <a:solidFill>
                <a:srgbClr val="FFC000"/>
              </a:solidFill>
            </a:endParaRPr>
          </a:p>
          <a:p>
            <a:r>
              <a:rPr lang="en-US" altLang="en-US" sz="2400" b="1" dirty="0" smtClean="0">
                <a:solidFill>
                  <a:srgbClr val="FFC000"/>
                </a:solidFill>
              </a:rPr>
              <a:t>CNO </a:t>
            </a:r>
            <a:r>
              <a:rPr lang="en-US" altLang="en-US" sz="2400" b="1" dirty="0">
                <a:solidFill>
                  <a:srgbClr val="FFC000"/>
                </a:solidFill>
              </a:rPr>
              <a:t>cycle – more efficient method, but requires higher internal temperature, </a:t>
            </a:r>
            <a:r>
              <a:rPr lang="en-US" altLang="en-US" sz="2400" b="1" dirty="0" smtClean="0">
                <a:solidFill>
                  <a:srgbClr val="FFC000"/>
                </a:solidFill>
              </a:rPr>
              <a:t> so only occurs in </a:t>
            </a:r>
            <a:r>
              <a:rPr lang="en-US" altLang="en-US" sz="2400" b="1" dirty="0">
                <a:solidFill>
                  <a:srgbClr val="FFC000"/>
                </a:solidFill>
              </a:rPr>
              <a:t>stars with mass higher than 1.1 solar masses</a:t>
            </a:r>
          </a:p>
          <a:p>
            <a:endParaRPr lang="en-US" altLang="en-US" b="1" dirty="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endParaRPr lang="en-US" altLang="en-US" b="1" baseline="30000" dirty="0" smtClean="0">
              <a:solidFill>
                <a:schemeClr val="bg1"/>
              </a:solidFill>
            </a:endParaRPr>
          </a:p>
          <a:p>
            <a:r>
              <a:rPr lang="en-US" altLang="en-US" b="1" baseline="30000" dirty="0" smtClean="0">
                <a:solidFill>
                  <a:schemeClr val="bg1"/>
                </a:solidFill>
              </a:rPr>
              <a:t>12</a:t>
            </a:r>
            <a:r>
              <a:rPr lang="en-US" altLang="en-US" b="1" dirty="0" smtClean="0">
                <a:solidFill>
                  <a:schemeClr val="bg1"/>
                </a:solidFill>
              </a:rPr>
              <a:t>C </a:t>
            </a:r>
            <a:r>
              <a:rPr lang="en-US" altLang="en-US" b="1" dirty="0">
                <a:solidFill>
                  <a:schemeClr val="bg1"/>
                </a:solidFill>
              </a:rPr>
              <a:t>+  p -&gt; </a:t>
            </a:r>
            <a:r>
              <a:rPr lang="en-US" altLang="en-US" b="1" baseline="30000" dirty="0">
                <a:solidFill>
                  <a:schemeClr val="bg1"/>
                </a:solidFill>
              </a:rPr>
              <a:t>13</a:t>
            </a:r>
            <a:r>
              <a:rPr lang="en-US" altLang="en-US" b="1" dirty="0">
                <a:solidFill>
                  <a:schemeClr val="bg1"/>
                </a:solidFill>
              </a:rPr>
              <a:t>N          </a:t>
            </a:r>
            <a:r>
              <a:rPr lang="en-US" altLang="en-US" b="1" baseline="30000" dirty="0" err="1">
                <a:solidFill>
                  <a:schemeClr val="bg1"/>
                </a:solidFill>
              </a:rPr>
              <a:t>13</a:t>
            </a:r>
            <a:r>
              <a:rPr lang="en-US" altLang="en-US" b="1" dirty="0" err="1">
                <a:solidFill>
                  <a:schemeClr val="bg1"/>
                </a:solidFill>
              </a:rPr>
              <a:t>N</a:t>
            </a:r>
            <a:r>
              <a:rPr lang="en-US" altLang="en-US" b="1" dirty="0">
                <a:solidFill>
                  <a:schemeClr val="bg1"/>
                </a:solidFill>
              </a:rPr>
              <a:t> -&gt; </a:t>
            </a:r>
            <a:r>
              <a:rPr lang="en-US" altLang="en-US" b="1" baseline="30000" dirty="0">
                <a:solidFill>
                  <a:schemeClr val="bg1"/>
                </a:solidFill>
              </a:rPr>
              <a:t>13</a:t>
            </a:r>
            <a:r>
              <a:rPr lang="en-US" altLang="en-US" b="1" dirty="0">
                <a:solidFill>
                  <a:schemeClr val="bg1"/>
                </a:solidFill>
              </a:rPr>
              <a:t>C</a:t>
            </a:r>
          </a:p>
          <a:p>
            <a:endParaRPr lang="en-US" altLang="en-US" b="1" dirty="0">
              <a:solidFill>
                <a:schemeClr val="bg1"/>
              </a:solidFill>
            </a:endParaRPr>
          </a:p>
          <a:p>
            <a:r>
              <a:rPr lang="en-US" altLang="en-US" b="1" baseline="30000" dirty="0">
                <a:solidFill>
                  <a:schemeClr val="bg1"/>
                </a:solidFill>
              </a:rPr>
              <a:t>13</a:t>
            </a:r>
            <a:r>
              <a:rPr lang="en-US" altLang="en-US" b="1" dirty="0">
                <a:solidFill>
                  <a:schemeClr val="bg1"/>
                </a:solidFill>
              </a:rPr>
              <a:t>C + p -&gt; </a:t>
            </a:r>
            <a:r>
              <a:rPr lang="en-US" altLang="en-US" b="1" baseline="30000" dirty="0">
                <a:solidFill>
                  <a:schemeClr val="bg1"/>
                </a:solidFill>
              </a:rPr>
              <a:t>14</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14</a:t>
            </a:r>
            <a:r>
              <a:rPr lang="en-US" altLang="en-US" b="1" dirty="0">
                <a:solidFill>
                  <a:schemeClr val="bg1"/>
                </a:solidFill>
              </a:rPr>
              <a:t>N + p -&gt; </a:t>
            </a:r>
            <a:r>
              <a:rPr lang="en-US" altLang="en-US" b="1" baseline="30000" dirty="0">
                <a:solidFill>
                  <a:schemeClr val="bg1"/>
                </a:solidFill>
              </a:rPr>
              <a:t>15</a:t>
            </a:r>
            <a:r>
              <a:rPr lang="en-US" altLang="en-US" b="1" dirty="0">
                <a:solidFill>
                  <a:schemeClr val="bg1"/>
                </a:solidFill>
              </a:rPr>
              <a:t>O           </a:t>
            </a:r>
            <a:r>
              <a:rPr lang="en-US" altLang="en-US" b="1" baseline="30000" dirty="0" err="1">
                <a:solidFill>
                  <a:schemeClr val="bg1"/>
                </a:solidFill>
              </a:rPr>
              <a:t>15</a:t>
            </a:r>
            <a:r>
              <a:rPr lang="en-US" altLang="en-US" b="1" dirty="0" err="1">
                <a:solidFill>
                  <a:schemeClr val="bg1"/>
                </a:solidFill>
              </a:rPr>
              <a:t>O</a:t>
            </a:r>
            <a:r>
              <a:rPr lang="en-US" altLang="en-US" b="1" dirty="0">
                <a:solidFill>
                  <a:schemeClr val="bg1"/>
                </a:solidFill>
              </a:rPr>
              <a:t> -&gt; </a:t>
            </a:r>
            <a:r>
              <a:rPr lang="en-US" altLang="en-US" b="1" baseline="30000" dirty="0">
                <a:solidFill>
                  <a:schemeClr val="bg1"/>
                </a:solidFill>
              </a:rPr>
              <a:t>15</a:t>
            </a:r>
            <a:r>
              <a:rPr lang="en-US" altLang="en-US" b="1" dirty="0">
                <a:solidFill>
                  <a:schemeClr val="bg1"/>
                </a:solidFill>
              </a:rPr>
              <a:t>N</a:t>
            </a:r>
          </a:p>
          <a:p>
            <a:endParaRPr lang="en-US" altLang="en-US" b="1" dirty="0">
              <a:solidFill>
                <a:schemeClr val="bg1"/>
              </a:solidFill>
            </a:endParaRPr>
          </a:p>
          <a:p>
            <a:r>
              <a:rPr lang="en-US" altLang="en-US" b="1" baseline="30000" dirty="0">
                <a:solidFill>
                  <a:schemeClr val="bg1"/>
                </a:solidFill>
              </a:rPr>
              <a:t>15</a:t>
            </a:r>
            <a:r>
              <a:rPr lang="en-US" altLang="en-US" b="1" dirty="0">
                <a:solidFill>
                  <a:schemeClr val="bg1"/>
                </a:solidFill>
              </a:rPr>
              <a:t>N + p -&gt; </a:t>
            </a:r>
            <a:r>
              <a:rPr lang="en-US" altLang="en-US" b="1" baseline="30000" dirty="0">
                <a:solidFill>
                  <a:schemeClr val="bg1"/>
                </a:solidFill>
              </a:rPr>
              <a:t>12</a:t>
            </a:r>
            <a:r>
              <a:rPr lang="en-US" altLang="en-US" b="1" dirty="0">
                <a:solidFill>
                  <a:schemeClr val="bg1"/>
                </a:solidFill>
              </a:rPr>
              <a:t>C + </a:t>
            </a:r>
            <a:r>
              <a:rPr lang="en-US" altLang="en-US" b="1" baseline="30000" dirty="0" smtClean="0">
                <a:solidFill>
                  <a:schemeClr val="bg1"/>
                </a:solidFill>
              </a:rPr>
              <a:t>4</a:t>
            </a:r>
            <a:r>
              <a:rPr lang="en-US" altLang="en-US" b="1" dirty="0" smtClean="0">
                <a:solidFill>
                  <a:schemeClr val="bg1"/>
                </a:solidFill>
              </a:rPr>
              <a:t>He</a:t>
            </a:r>
            <a:endParaRPr lang="en-US" altLang="en-US" b="1" dirty="0">
              <a:solidFill>
                <a:schemeClr val="bg1"/>
              </a:solidFill>
            </a:endParaRPr>
          </a:p>
        </p:txBody>
      </p:sp>
      <p:pic>
        <p:nvPicPr>
          <p:cNvPr id="52228" name="Picture 4" descr="http://www.artinaid.com/wp-content/uploads/2013/04/CNO-Cycle.png"/>
          <p:cNvPicPr>
            <a:picLocks noChangeAspect="1" noChangeArrowheads="1"/>
          </p:cNvPicPr>
          <p:nvPr/>
        </p:nvPicPr>
        <p:blipFill>
          <a:blip r:embed="rId2" cstate="print"/>
          <a:srcRect/>
          <a:stretch>
            <a:fillRect/>
          </a:stretch>
        </p:blipFill>
        <p:spPr bwMode="auto">
          <a:xfrm>
            <a:off x="4343400" y="2828924"/>
            <a:ext cx="4775199" cy="4029075"/>
          </a:xfrm>
          <a:prstGeom prst="rect">
            <a:avLst/>
          </a:prstGeom>
          <a:solidFill>
            <a:schemeClr val="accent1"/>
          </a:solidFill>
        </p:spPr>
      </p:pic>
    </p:spTree>
    <p:extLst>
      <p:ext uri="{BB962C8B-B14F-4D97-AF65-F5344CB8AC3E}">
        <p14:creationId xmlns:p14="http://schemas.microsoft.com/office/powerpoint/2010/main" xmlns="" val="949324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5" name="TextBox 4"/>
          <p:cNvSpPr txBox="1"/>
          <p:nvPr/>
        </p:nvSpPr>
        <p:spPr>
          <a:xfrm>
            <a:off x="1066800" y="228600"/>
            <a:ext cx="7009548" cy="523220"/>
          </a:xfrm>
          <a:prstGeom prst="rect">
            <a:avLst/>
          </a:prstGeom>
          <a:noFill/>
        </p:spPr>
        <p:txBody>
          <a:bodyPr wrap="none" rtlCol="0">
            <a:spAutoFit/>
          </a:bodyPr>
          <a:lstStyle/>
          <a:p>
            <a:r>
              <a:rPr lang="en-US" sz="2800" dirty="0" smtClean="0">
                <a:effectLst>
                  <a:outerShdw blurRad="38100" dist="38100" dir="2700000" algn="tl">
                    <a:srgbClr val="000000">
                      <a:alpha val="43137"/>
                    </a:srgbClr>
                  </a:outerShdw>
                </a:effectLst>
              </a:rPr>
              <a:t>STELLAR NUCLEOSYNTHESIS IN MASSIVE STARS</a:t>
            </a:r>
            <a:endParaRPr lang="en-US" sz="2800" dirty="0">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2" cstate="print"/>
          <a:srcRect l="31875" t="33333" r="26875" b="10000"/>
          <a:stretch>
            <a:fillRect/>
          </a:stretch>
        </p:blipFill>
        <p:spPr bwMode="auto">
          <a:xfrm>
            <a:off x="762000" y="734291"/>
            <a:ext cx="7924800" cy="61237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6DF1A48-A32D-4DC0-BFB2-29C824245CBA}" type="slidenum">
              <a:rPr lang="en-US" smtClean="0"/>
              <a:pPr>
                <a:defRPr/>
              </a:pPr>
              <a:t>12</a:t>
            </a:fld>
            <a:endParaRPr lang="en-US"/>
          </a:p>
        </p:txBody>
      </p:sp>
      <p:pic>
        <p:nvPicPr>
          <p:cNvPr id="30723" name="Picture 2" descr="File:Nucleosynthesis in a star.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533400"/>
            <a:ext cx="7696200" cy="598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419869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330754" name="Picture 2"/>
          <p:cNvPicPr>
            <a:picLocks noChangeAspect="1" noChangeArrowheads="1"/>
          </p:cNvPicPr>
          <p:nvPr/>
        </p:nvPicPr>
        <p:blipFill>
          <a:blip r:embed="rId2" cstate="print"/>
          <a:srcRect t="7235" r="70930" b="43153"/>
          <a:stretch>
            <a:fillRect/>
          </a:stretch>
        </p:blipFill>
        <p:spPr bwMode="auto">
          <a:xfrm>
            <a:off x="2209800" y="762000"/>
            <a:ext cx="4572000" cy="4389120"/>
          </a:xfrm>
          <a:prstGeom prst="rect">
            <a:avLst/>
          </a:prstGeom>
          <a:noFill/>
          <a:ln w="9525">
            <a:noFill/>
            <a:miter lim="800000"/>
            <a:headEnd/>
            <a:tailEnd/>
          </a:ln>
        </p:spPr>
      </p:pic>
      <p:sp>
        <p:nvSpPr>
          <p:cNvPr id="5" name="Rectangle 4"/>
          <p:cNvSpPr/>
          <p:nvPr/>
        </p:nvSpPr>
        <p:spPr>
          <a:xfrm>
            <a:off x="609600" y="5486400"/>
            <a:ext cx="8534400" cy="369332"/>
          </a:xfrm>
          <a:prstGeom prst="rect">
            <a:avLst/>
          </a:prstGeom>
        </p:spPr>
        <p:txBody>
          <a:bodyPr wrap="square">
            <a:spAutoFit/>
          </a:bodyPr>
          <a:lstStyle/>
          <a:p>
            <a:r>
              <a:rPr lang="en-US" dirty="0" smtClean="0">
                <a:hlinkClick r:id="rId3"/>
              </a:rPr>
              <a:t>http://ww2.valdosta.edu/~cbarnbau/astro_demos/stellar_evol/evol_3.html</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8" name="Picture 6" descr="http://upload.wikimedia.org/wikipedia/commons/thumb/c/cb/Cassiopeia_A_Spitzer_Crop.jpg/800px-Cassiopeia_A_Spitzer_Crop.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0" y="-27709"/>
            <a:ext cx="5891357" cy="448479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
          <p:cNvSpPr>
            <a:spLocks noChangeArrowheads="1"/>
          </p:cNvSpPr>
          <p:nvPr/>
        </p:nvSpPr>
        <p:spPr bwMode="auto">
          <a:xfrm rot="10800000" flipH="1" flipV="1">
            <a:off x="34636" y="3595568"/>
            <a:ext cx="9109364" cy="3262432"/>
          </a:xfrm>
          <a:prstGeom prst="rect">
            <a:avLst/>
          </a:prstGeom>
          <a:solidFill>
            <a:schemeClr val="bg2">
              <a:lumMod val="25000"/>
            </a:schemeClr>
          </a:solidFill>
          <a:ln>
            <a:noFill/>
          </a:ln>
          <a:effectLst/>
        </p:spPr>
        <p:txBody>
          <a:bodyPr vert="horz" wrap="square" lIns="91440" tIns="45720" rIns="91440" bIns="45720" numCol="1" anchor="ctr" anchorCtr="0" compatLnSpc="1">
            <a:prstTxWarp prst="textNoShape">
              <a:avLst/>
            </a:prstTxWarp>
            <a:spAutoFit/>
          </a:bodyPr>
          <a:lstStyle>
            <a:lvl1pPr indent="214313"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smtClean="0">
                <a:ln>
                  <a:noFill/>
                </a:ln>
                <a:solidFill>
                  <a:srgbClr val="828170"/>
                </a:solidFill>
                <a:effectLst/>
                <a:latin typeface="Open Sans"/>
                <a:cs typeface="Arial" pitchFamily="34" charset="0"/>
              </a:rPr>
              <a:t>My vote for the most under-appreciated discovery of the twentieth century is the realization that supernovae—the explosive death throes of high-mass stars—are the primary source for the origin and relative mix of heavy elements in the universe. This unheralded discovery took the form of an extensive research paper published in 1957 in the journal </a:t>
            </a:r>
            <a:r>
              <a:rPr kumimoji="0" lang="en-US" altLang="en-US" sz="2400" b="0" i="1" u="none" strike="noStrike" cap="none" normalizeH="0" baseline="0" dirty="0" smtClean="0">
                <a:ln>
                  <a:noFill/>
                </a:ln>
                <a:solidFill>
                  <a:srgbClr val="828170"/>
                </a:solidFill>
                <a:effectLst/>
                <a:latin typeface="Open Sans"/>
                <a:cs typeface="Arial" pitchFamily="34" charset="0"/>
              </a:rPr>
              <a:t>Reviews of Modern Physics</a:t>
            </a:r>
            <a:r>
              <a:rPr kumimoji="0" lang="en-US" altLang="en-US" sz="2400" b="0" i="0" u="none" strike="noStrike" cap="none" normalizeH="0" baseline="0" dirty="0" smtClean="0">
                <a:ln>
                  <a:noFill/>
                </a:ln>
                <a:solidFill>
                  <a:srgbClr val="828170"/>
                </a:solidFill>
                <a:effectLst/>
                <a:latin typeface="Open Sans"/>
                <a:cs typeface="Arial" pitchFamily="34" charset="0"/>
              </a:rPr>
              <a:t> titled </a:t>
            </a:r>
            <a:r>
              <a:rPr kumimoji="0" lang="en-US" altLang="en-US" sz="2400" b="0" i="0" u="none" strike="noStrike" cap="none" normalizeH="0" baseline="0" dirty="0" smtClean="0">
                <a:ln>
                  <a:noFill/>
                </a:ln>
                <a:solidFill>
                  <a:schemeClr val="tx1"/>
                </a:solidFill>
                <a:effectLst/>
                <a:cs typeface="Arial" pitchFamily="34" charset="0"/>
              </a:rPr>
              <a:t>The Synthesis of the Elements in Stars,</a:t>
            </a:r>
            <a:r>
              <a:rPr kumimoji="0" lang="en-US" altLang="en-US" sz="2400" b="0" i="0" u="none" strike="noStrike" cap="none" normalizeH="0" baseline="0" dirty="0" smtClean="0">
                <a:ln>
                  <a:noFill/>
                </a:ln>
                <a:solidFill>
                  <a:srgbClr val="828170"/>
                </a:solidFill>
                <a:effectLst/>
                <a:latin typeface="Open Sans"/>
                <a:cs typeface="Arial" pitchFamily="34" charset="0"/>
              </a:rPr>
              <a:t> by Burbidge et al. </a:t>
            </a:r>
          </a:p>
          <a:p>
            <a:pPr marL="0" marR="0" lvl="0" indent="214313"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cs typeface="Arial" pitchFamily="34" charset="0"/>
              </a:rPr>
              <a:t> -Neil</a:t>
            </a:r>
            <a:r>
              <a:rPr kumimoji="0" lang="en-US" altLang="en-US" sz="1400" b="0" i="0" u="none" strike="noStrike" cap="none" normalizeH="0" dirty="0" smtClean="0">
                <a:ln>
                  <a:noFill/>
                </a:ln>
                <a:solidFill>
                  <a:schemeClr val="tx1"/>
                </a:solidFill>
                <a:effectLst/>
                <a:cs typeface="Arial" pitchFamily="34" charset="0"/>
              </a:rPr>
              <a:t> </a:t>
            </a:r>
            <a:r>
              <a:rPr kumimoji="0" lang="en-US" altLang="en-US" sz="1400" b="0" i="0" u="none" strike="noStrike" cap="none" normalizeH="0" dirty="0" err="1" smtClean="0">
                <a:ln>
                  <a:noFill/>
                </a:ln>
                <a:solidFill>
                  <a:schemeClr val="tx1"/>
                </a:solidFill>
                <a:effectLst/>
                <a:cs typeface="Arial" pitchFamily="34" charset="0"/>
              </a:rPr>
              <a:t>Degrasse</a:t>
            </a:r>
            <a:r>
              <a:rPr kumimoji="0" lang="en-US" altLang="en-US" sz="1400" b="0" i="0" u="none" strike="noStrike" cap="none" normalizeH="0" dirty="0" smtClean="0">
                <a:ln>
                  <a:noFill/>
                </a:ln>
                <a:solidFill>
                  <a:schemeClr val="tx1"/>
                </a:solidFill>
                <a:effectLst/>
                <a:cs typeface="Arial" pitchFamily="34" charset="0"/>
              </a:rPr>
              <a:t> Tyson</a:t>
            </a:r>
            <a:endParaRPr kumimoji="0" lang="en-US" altLang="en-US" sz="1400" b="0" i="0" u="none" strike="noStrike" cap="none" normalizeH="0" baseline="0" dirty="0" smtClean="0">
              <a:ln>
                <a:noFill/>
              </a:ln>
              <a:solidFill>
                <a:schemeClr val="tx1"/>
              </a:solidFill>
              <a:effectLst/>
              <a:cs typeface="Arial" pitchFamily="34" charset="0"/>
            </a:endParaRPr>
          </a:p>
        </p:txBody>
      </p:sp>
      <p:sp>
        <p:nvSpPr>
          <p:cNvPr id="2" name="AutoShape 2"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xQTEhQUExQVFRUXGBoYGBgXGBwaHhoYHRgdFxwYGBgcHCggGholHRoXITEiJSkrLi4uGh8zODMsNygtLisBCgoKDg0OGxAQGywkICQsLyw0LCwsLCwsLywsLCwsLDQsNCwsLCwsLCwsLCwsNCwsLCwsLCwsLCwsNCwsLCwsLP/AABEIAMQBAQMBIgACEQEDEQH/xAAbAAABBQEBAAAAAAAAAAAAAAADAAECBAUGB//EADgQAAEDAgQEBAUEAgEEAwAAAAEAAhEDIQQSMUEFUWFxIoGR8AYTobHBMtHh8RRSQhUWktIjYpP/xAAZAQADAQEBAAAAAAAAAAAAAAAAAQIDBAX/xAAuEQACAgICAAQDCAMBAAAAAAAAAQIRAyESMQQTQVEigaEjMmFxkbHB8BTR8QX/2gAMAwEAAhEDEQA/APDpRHVSZ8R85vtt0J+qlWyB5+WXFuxcIOnQ80IpdgPTdBkgHWxmNImxGmqRJkTe0fS2iiitLQ0iJJiHSRlvcRoZshgH4fgX1Q8NLQGNLzmcG6cpNzdVBqnbIBjsY67FNoeaSu2A9QX1nf1EwmaJMKdV7S4kNytJs2ZgcpOvdFdQGTPmaDmjJeYic2kEbaouh0M2m3I/M6HgjK3LM6z4ptFtigEyiObbRDhCHKNE8pSLEWk8kkk3gmXHWBzOpSDiSMoknQaz5JWzVKLiV4Tuk3N9vQKYakG8k7I8tjAGJ9+7pAK1SquGQWIaSQC0EX1m19BqjUsI50e9AptnRjwSkVm0vVQNNXHYYhRdQMBJyo3fh3XRWNMm+k++UIr6/gDCG2JMhoDjMCC4XIspOHMIDvYS7MpY1AC4fwnoOaHS8Fwg2BgzBi8HeFaaGulraZLzlDfESc03ytAuDyOnVVHd7dJ/O6tO9HJJbIje/ZNKcwmVkE3tjr++8EG991GFNzZzEZQBFp58hJP9qJvJt7KSAdpibntzGt79la4NgBXqtpl7WZv+TjAFuyrOp6kWAjUgG/ITJ8pUBzSkm00nTAJihD3AuzQYzXv1k3QkgpUzB9Y7xZPpAJoPTSbx39Uzdb6dEyRTAJ893P6BOh5e3qEkqQCaYunDRBM+XNLKpOGsIKoGSkCnJ9EnAd/fZMkk1hJgCT0vpc6bKIE6BMptMkCY2k2AHufVIBt7baEdN09NRbPr/ankgA2vO4nzGo80MqOnYerGXr7/AJVaFJxT1X5jPoJJgbC91KVGk5cgYV12JmmxoYwFpJzCcxmNTO0KoAi0gr4pvYoolRok7Sr9Cm0aiVLCugAA/wB87eSOQD3TVLZ248YwoCQIFxNiDrfUb9FrUaRAhrD1MSqmHphokouGxZzamJUc7dM9LHFQVrs0qfD2kDNYn7dUPGcIYxs2JVWpinNJFyitrOOWPEbmO17+SicYtm/nxSpoz8Zg2gA6k7LOxOCIjadFuuZeYRnGk5hDwZ2LdvLcLVOCbOKWNZVo5V2EI1ICHicOQRJDrD9o9IXRf4TTvLT70QuKcLAIh173O/mrUVLSX1OPL4fjuzmnkn9RJyiBJ0HIdJJsoRE9lbr4cjXndVXKHFx0zilEhCQIg27dFJsXn0UAkZCKnlt1OgHK8zyNhbqoJJgIlOBbb1/Cd1MiLaifI6KeKwzqbsr2lrhBg63Ej6JWugB5dLa3Ha499kmuI0JH8iD9EwUiSbkpgTyt6/8AkEkJJKgDGpJmwnkIHomPZQY0nQEnlHJSi0pUaKVojlRqFJuVxc5wMSwBs5jIEEyIETzQ2MmwufenNTahjULAkKRO3v3cq22m0lskgHUgSQOgkSoMoyYCORSxD4akZDIAzFtzAMbEE6SD9lp/Enw+7CvY1z2PzNDvC4GJAsVnGnBsjvzOIL3EwALmfJZcZyyJp69UarHS2VXUVAhWajotsrFHDhsOcJnQb+a7IwvS+bM5Uh+F8GqVjDWuMNLoaJOUXJPId1L5LA4CCY1Gn5Vrg9YsqEyWhwLTl6iIuoV6YaeaHJxWkq+vzNseG3bBOb0A7J2OSzztsjYSnJ0BkEXn1EHULLb2dNpOkaGDwrqsBoLjpAXU4D4Wc3JaS+cw3ZBvPKw1Wh8HcOLKLfAC91Qa/wCoAuuu4TwV7MwIgPBm5MDnPP8AZeV4nxLTpao618PbPNeIcNLswpS1lhffaXFAwIdSHhs4gtJ5tNo6fwvTMbw2i0NAcCTNjGnLkNVlYf4eBfchrbQAJ1j6KsOZNVLowzQcvunE/wDTJEzeCTNuZjzWdWojVsg63E6L1qnwIMLwC1+ttosIHXXRZuM+GaJgtDmm8nUEx+noF1rPFaqzlxwmm7Z5pw0Np1GOqNLmTcAq98U4qnUqvdSZDNhK7ji3wexrKb2fpLZJNo2k+91xfHQM4LGtDWwIMSdTmdBkzfTQQiFOfmRu+vw/6bxkn945d9HMCQLrGrMv26Lee6HW09yqnEqO8a7r0JfHC/Y45wSloxi1PVpFpIIuD3+o1CsUaLS4Bzsrd3RMeW6C8Hpbtv8Adct7MJQogG2N7jbpBk+UD1UQpjy80XC5BPzWuILSGkGIdsdLxyshujOgPyzlzRYkjzAn8hRLp1upV2tDiGuzNBsYiRzjZRmPf7poQmmCDa1739QjwC17y4B2YQwCNZJIAEQI0kahVkQOGWI8U6ztGkd90NAHijzqejUlUSS4gGNYkkjwyLwTe0EkkyZufNM6LxJ5T9Z+qGknQ0wlIa3AtP8ACv8ADsSwPmo3O28gzcxY2Mqkxk76c1MMv+26iaTVG+OzRZQi7SC3nfrz3sfRL5kSQGiCJHPXQcuvUKkGFEpuJtsVKVmrUkW8VWa9wLaYpththPICZnU6/hPVeAI6ax9lE0sgFxz9wNVGviHPguJdAgSZgawOWpXTCPlriZSk2QoU5Mm6smk514KXDx4hp56LqsBiBZoa3QDT9V9T/C0m2oJJExlTtmCxhDdwR75ILmk6ie8+vddtg8NQcQ19MkmR4Tv5aro8N8M4EEZ21BOocYg69+i4cniWvhp/35noxWPjbdHk9HDuiYJHLadl0/w1wfNUAf4WaudyExH4XffE3AsHh6LTRIGZ1zGY5Y/q650VqTX/ACqTpBdMvN9ruMi/RE8nwPicmKd+IUadHZ4lgoEOZDGMbEHzsPuo1fiVzsjGNMQJzDc32nyUhhxUZBd4NM2v6dO+3oFSxlfDUQ68kxy8iPr9V5GFRmvjPVljfptmbxDGHMHFpu4yBa3RbuB4+xoyEBwtGZonpoea53iAZVfDBAdlkzqe3IrT/wC3xTBcxwe06WvYbG0Xld2R4lFNX0YRjk6lX9/E6GtxikHOdlDQGiwGpJuqL/iSmGFsEMJMbLAx2NpgEvJc50+vOfeq57G8Uc8Emb6bRf8AZa4/Dvjv1OWWRXd9He4LirsRRfmiJytOml49LrieJcH+Y9xgtbJJOse5ACP8McVFJ7WPvTcf/F2mbyXRZqQbUYTmBIcS2BPKD9U+PkN/j/wrLWVXHR5PjsCaRne9lnt8ZIdou0+KMOx7pa02FgBPaTMTqVxtdkeJot56/uuvHOTj/BEXFOpFDE4eBYLNLbgSBO527rf/AMkGzo09iyy8dTAcY5p8FxtFeIS9ClTZM3uBIF789NLSb8kMH2USo4zO5nTrrp3KgYjWbctD73UHBIYD3/CZIKWcxG0z590yRgeyZMpgGxi3Tp+UARlJMkgCQKYpyeiigCQKt4WsAcxMxEA3m+97KqDGn1HRSBEARHXf0mPspkrNISaejerY5lQSWmdLnWN55+qnhcJIJaDlIuZneYPnHosGmSL7LZwJdl3Eib2mDq3mI/PJRGCTO2MuaoNXZIEDpCpvMeGG6zm30jX/AF3iFp0XtLYMA81Wr4S0tIIWltsmUUtFRlW0W1nQT66x0XQcPxYBbIsIkDRYTKJ9FqUZDRPsIe1QRg32jt8HXDRmptP6f1t2G8Tv01VfiGPc+m3xOkkzLrW0Fxc36qr8OY0hxBuzKZB5ASQOsSs/G4J2YkzIJOsQANfPZc8YtZKZlPjGPK/UvY/jjnMaxhdlpiATqSTLjp6LKY8ms59RwLpzEkxMDQQCNAquOxYmAbTqN+ZWea2xuunFjUdELI5S59fudtwT4hIpvYSJOnO+sKlicO9we4h+UG5I/SZgSdAuboVS0hzQRyN9RuD0XRYLigLHteC7MWmc0adNz1WUsLTcoKz0lnclV0HwLyyqGtc7S9x/qT2haTOL1SDTBi4MiTtBi6Ji6jTUqPaWAZZJ3MwI30mEbAV2UqJLPFUa6DUAGm5aSZuIFxzWMZuVSUXev6zVKotNlWo+GhlQ/wDzWyjUXH/Lmbi20Ln8Sx7X+MHLz201Frq9iHte4vzEG5mNOWm8ytPh/CPm1WAuEOFnPOul+cX5c9V3NTX3u/70eX5XKb4rRn4d72AtgEtMHSyPSaW/8iW65Z+3mr3EW06FNzaZzZiQXtkCRqII109FzbKFQvgzGov092VLJHNFKS2OXgskJNxdI7ThmGYcPVqPAIjmdSIH3K8/442n8wim1zW9TNwPLddca4pU/kP8IqgSTci+vvqueOAPjaSPDdr9dOnK6vw+LzsjSe91/oPFRjhh+hx9WkZQHzF1tYulOZ3Kx72We9m26PL3RnDJyRl1BPdC7q49g3shVqYmxtzIXO3ToUoasrpJ/wAJZjYSYEwgxC4jEl4YDHgblGukk79SVGnUAa4FoJMQZPhvJIAMGRa6g5hEdf6vyNtEyVKgJ/K6j1CStf8ATX/6s/8A0Z/7JKfMj7odFOd0yJSyw7MDpaOcjXpE/RDCsQQ0j4iASBeY2mAT3smCglKQ0woWrhHE5ZdoLZiSAJ03tcrMqZQYacwgXiLxJEdDbyWnwzGAQHjMBNtNd58klXZ1Y510WnPjpfSFewWAqOaSBYXlAw9QOOYNnut7C4pgaGxAlZuW7NpZJzfFIoYXDkkMi5J2voPpb7rYp8Pa4QXZT5fbVdJw34fp1BmDvFEwDeOoWPxSiGP0EtPuVm5+zI89N8aLvAcC2n8wkE+GBpeSBE7T+65n4qxOeoSBYEiO1ud1pYbixHhBiTzJ7K1icHhq+R0ljnkZyL30NvqhrhNTfsLmvLd+5wTTY2Oa9+mirnW61a+CgvAmAYkiOyzRSkzFhqvTilkSo5U9snRc4+GTA0Gw3sDzRsM4gyqj7HVXaFQHKdxAg/dVCEVcX2a8n2joMMxrQfmMc4ltrxDptNtIUjjXU/CPCHQHDzseyAamdo8QzkRc8uqpmpBJc2TB10nuCNLne4CrNFKI8GSV22aFHGtlxytIaZvy27q3Q40AJAEl36hrAH6egJj0XP4viBfAIDYAHhaBMaTAuVW+URDpjqVh5d1KT+pv5yi3+J2WHxrMS00zYjxCPIHziTJ5FR4njCKYpucPlssINy4GZdzWFgq1FpcTnJy6tsGuOpg6jUQo4ZvzCRBJMCBqjHCPO5LS6HPxH2dRsJiMaKkAyTPhM+X7eiHhsa5pB1ykwD9yrJ4S6nUyuaQ4O327q1w7hD3T4SRfZdnhoVLnF7Zjl45cfFmA6gR2P7zdVq2DJuL7+S3cdwxw8V79I0j91WzOYw5SQSCDHI2hZZMcrdGUUo1Zy9SiS6NJOpQKFIZ2h5LWkwSBNuYEhaNdp3WfWK4p9mskLHuax9VlF7jSJi4jMAZEiSqUorz0UW0yTA126qYqkc8lsg4qVJskDmQPVRUzT8MyJnS8xAgzEQb+iZANJOkqASSc9FKkWyMwJG4Bgx0MGD5JAQKSm9oixk3/AIj+Y105xAF5Pa0/lACBRKboQ5kolMzHRIuD2bfCXuc6xgjf3utssJIGhhZHAMPndBIDQJldkzDsNzckWgxfQTZTKK9j1sUoxg3Lsn8L4l1OpDJl25MW9dV13FeB/Npg2a9u0iSDuuP4dh/l1CXODbHW9xtZarOP6NmCCIcubPib2l0c8fEKUrXRj47hDmXiL2tr1BQRVOTJoGknqP3XTVsSarsjy3LPfprKz+KcPpsqObTdmA3IA+y1j0k+zz83ieVpGXiW08kEuMtOuxg7d9+qw+HcNNZ4pte1ocYJcYAW/iMO0MzO13WIx4l3Tf6SuyLqPFuvx9rOfw0u6MrGYYsc5sg5TEjQoLAVdqNDbOvMRz8yovpCLXkctF0f4+rvrs7lkXQfh9J2YscCYJBb1E6EWMI4cwh+YkOaAGtDZkzuZtZAZh3sAJkN1zHTyhFeA8l3+1u/VLPTgo7TQ8WRcvcE+mTeVOvTkWe0iJgE223Gqu8S+H69JtOGkh7c4gbdvJZOGpXOaRGvRZqcerv5luNbZZw7W0/E4AyLD8re4ZjwKjKjTBaBYc/ysNj5AbALWnXv+LI+BBdUE2AvA3gSu7E048Uvhfuc0/vcn2joeP8AFH13hzpaXa9xsrHCeIOYINTnvpNjZZ+HquqEzFrSY1PLnoo/45zE3n/WN0vs41DEtaGnLuSO/wCHcPpV6TpeLAmdySQT9lxGM4UGueJAAMRuruGxZZmAloygx5ysmvxFr3vzP+WC1xkiZIBgLlm3hySyTdp+n0Lg3lTo5fjFCHwFkVWkNNmmTF4JEQbbjvurWLrEnVAdVA1Ermkr+I6JexRqN0QXKw+UKrTiLgyJsdNoPI2+yi1ejmyJoGnYRuJt9eaQspUCJBIBAN5mPOLoZkDSSSTAdOG2n8/hMpfqJ53Nz56lAEYTuHomTuMxsgAjqbmgEtIDhIJGomJE9QbhMwKL9tdN1M1SQNbSBewEzAGwkn1SKi9mzwrFBm2uv7LTpcULbtgLn7yDzCv4Z4Ig/wDEy2ALkxILrGIHX6qpxO2GWls1v8xzwepnqfNaWEpOjMbg7LCNYi9rLT4LinEwbg3PTqofw+hzSy8l7Hb8EwjTTzOykkEASJBA1KDXwYEuGvu6ucMfSe4CcrTuRr1hPxUZR4AXEyDsjLOl8PZ5v/n41l8S/MemcpxDFS7LlzTqYWe7hRyAgCXSbuAgAxuuiwVLM0hwEzMnkNlQ+IKkNp5RAADYjk5x+5lZyeSckerHDixtxiczj8JltmlwtEHvy66rQGGDabKhbMgi5OotCCG3zOBnfwytqkxrqJYX6nNJEC2p76BelCEu09/uYSmqpmGyo6pTLLWMjmZsRPorzcC1tIOJAI0BnxeavYPDU2EPPjEizRsNfx6qh8Q8UL3nwhrZkAbc5HPRLMuKV9mmDjJ/D0W/+6K7XAsAaQwsAFob+91z1Wq/OQdTDpmdbgyDY38lFtcEgukgGI+uqLWq03veWtLAbsAuNRZxO0SudRXO0uzfXGiFBjpgDzWvgKQdUymwi5A5KrgQHHcAb+U/gpHFkO8HNdHJpcUxxxLuSOqwFNgILRqRI10FyfNdbhuBDLndDWuEhx26lcf8Ju+Y+ScpaRrotj4v+IcrPltfIHhjtr5LnyZpqop7O6OPHGG0jC+MeIMa/LTLXZbZhv3XB4rFklW8ZiwZkGSbHaN7eiyMQ6Tb9lUm5K2zz1xg6gtA6lYkoFZ8lSBVulhqBw73Go75wcA1gaIIvN5nlsoyTUIK/VmbbbM99XlYbXmByUS4kHpr0Gl/VRa6PY/KZqijJzfQ9MAkSSGyJIuQOYEifomJ2GnvZMQnJ366apkEUlP5h6eg/ZJAEYSSTIAdGrYkuDWwAGzFhNzPiIEu80H8pAJUgJ0auVwdAMGYcJB7jcKMpk8eygC5g5Onkr1NwbtdZeHxBbpZWG1N1tdpV6Gsd9s0qlfQAK9gsaWOzSbgiAYmdj/9eiyaOItG5na0d/X+UWlVEjlKyexeWro6zhXEKubwi535DkF1FHElomrfNMCefPpquFw/GMh8B0vl299ei0MVxFvzKZ+Y18tBdAIg8jKxpt8WLJj4yUoqq/U6jh/Bn1HeC8xvoeRWtxejQw1EMrU6dWpBP6oImP0+7rBZ8TkECkcp3yiB1PdZnEcSC7xOzTckzKbhLl2en4eCzQ5TVfNp/QrYrF0XZPltLCAA6TIcd3dFFjmfLub30t9Y0VepSpmZJnaAqPyC3N9F14snx1L0/Qwy+BcIXF9/qWKuMFNoax28nmqz8Qxw3LtCfNV6uGIEkT1QqNKSCZAkSt5yi/RbMIYJRfqQOHOaNpRnU+QtoFdoYcTaCBe8roeEcINSpBaLTbtrcWUSnHHjbbo6MWOU5qynwfhRNMm/i2Akz0U3fDr2jOW5RaJ39wu5wuJZRaG1GsawRvNv4usT4t+L21KYZTgASJjXty3Xj4vFyllqK+Z7U8UFDr52ciyvldAncnKd9u6Fxir4GtJl0A+oWRWxRBmU+OqD5YI/UT9IXoykm02eHlcrVdFOpW80Gk0k2IFjqQNjNz0lCc9DqVJUypohyCVYAsZKrkJDW8wlTN7kDvP4SlKzG1ZB45e+aZEc8clCBHX3p9UkRJK9BBRe4ZsriJDZgm8WE9hohRZEFZwYWychMxNiQNY53+qg10A2FxF9rzbkbIVkkUkkkwHU2kAGRP45bc1CEkAOw89N+3RPT1GhuLHfv0USU5+1vfNADmmYm2saifTWOqiCrIw72NFQtcGOzNDhYExBAMaXuFVSTsCdJhcQBckgDzsFYp1TOU9iqsJ5Vwm4vQF4CDZEB5qmyqYki2k/yj5pEj+ls8cZpuJcMldh34jlb7+agyqhAE6KAWHFpdGzkm9GzgOJFk9RB7aq4/FyJJ7LAw7C4wJJ2A3PLujVXOY4tcCCDBB1CuLXTNYzraNv/Ola/DqtJzqYqSQXeK1gLaGddVx9Kor7cXEZQRAGpm+50EBZzg3pHfh8T7nccc4ZSLmtY6Giwdtz/IVjAcGwlMO+bUGYt8JEGD9v6XA4nib3f8jHIH7x2CAcc7mlHG+HFsUs/wBpaO0z4Zt8wgagC5vZOPiT5TT8oiTvFwP3XFNbUcx1QNJaCATtef2QGVy4xLRY/q00JjQ35dUnjhJO3dehH+S4vR0XHPiF9d0xsB6WXP1cQ42JUBUeQGwb6CLlM0HLmJ8OaIkaxy103hJY1HSIeTkJ403J2Q8Qx03EHkbafnotLhlAVajAXtZf9TpgDnYErN4lVlzrzfXmqbTnS9jGWio9wQgJ+uphOGk320nYTzPkfRDLk3Js5JMiSj4TDOquaxjS5zjAAGsobAJGaQ0m5AmBuQJufNXOE8Tfh6oq0nkObodN94PKVE3Li+PZn67KlekWEtcCHCxB5qAduLbfSFYxuLfVc6o8y5xuTzVZON1sQnNhJSY2TrEnU7dTCfEMyucA4OAJGYTBi0iRMJ36AE+c7/Z/qUlXSRQDpQnIg/ukAmAySJUYASM0wTcaHkRMH6IcoAKGvLdHFgPIwCfzohKdNzYMtkkWMxBkX62m3VQCSARSCvY5tEtp/JDs0E1J0aS6A0XNha55qkOaUZWrAQKtUhTFIuzuFUOADcogtgySZ7bKtUZlMSDoZFxcSolVbdNMC4zFkNyOa0HMDmIOYWIieV50UqDpnRVm087mtYCS6BBMy7ppAn+0n5mOIiCCQRyIMQtcebdSD8jQw+Jy3aS1wuCNZ27INeq57nPe6XEySbkklVRUlEaT9VpNqe/b1NYujWq8Gqso06zsuR5IHiE25iVXzGFVGIcQ1hfDZtOjZOv9JV3tDiGFxba53MXPaZjoueEuOpd769vQ1UywSdTYE+7KzRbI67LNZU81aFQ6zcz9d7LaC9ey+Zt0fiWqzDPwtsjnCTuNQsF9IhrSZE6WsW8we6TG6TotCm/5jmsc85WiGk3gXMATYEn6rmjh8uTcVVu2W6ZSbVcIfJBBABmCPLWFCrVzEuJlxcSTP6p5CO/qtOphWN1ufoVkVnAOMRHZa5NbtP8AIhVQ9R8Xn0VWpUkaXnWdthHqmdUUSLfZZ3qjHJOxiUxFgdimKQTMbNNww/8AiiC/5+e4tlywFmKTn+KYGswBbXSNgokyojHj6gyTjuLdkfB4M1LNc3MSAGkwTO4JtHcjUKtCk58wLW6AbzcjXXdU7rQh6tMBxaDMEgEwN97kD1UQNfuUiImCDtI37bwlmvP4QBFJJJMB5U31MxJOpJNgBc9BYeSGkgBwFJjZsNe+vTuo90rT0QAkpSUhppvrP0QAUVm/Lc35YzEgh8mQALgCYv1QEk599/cJJUAfD5NXS4zAYIEyDcuvoYtF+iASmBUwTEC/lf3dFARewtMHX2QUhzTFIJgSe6STYTsLDXYbBOKigngR17fympOPQ7CB0qTqZGvIHyKCi0WtyvJdBAsMs5jIkTPhteU5ZPdDTHdU5Jm1iEMcov72TA8kc3dobkHfiJ7La4U3DHDVnVXvFYR8sCI+6yKXDqj3tptbmc+C0NIdrcXEx22VjjvBquFqmnVbDr7WjmFhmyLI1DnTe9d0v4HGTjsA+u6IJ0soYR7M7fmZskjMGkAx0JEKsVIX97aq+OqB5G+xPI2nzvZIC21vXl56ouHcyTnDoymMpjxQYJkG0xoh/LsDIvNtxHPunZFWKjE6xtJmBOpMX+hRsDh2PqMa94Y0mC6Cco56KskQhq/URb4nRYyq9lN2dgdAdESAqoNup17Wj8p2DUwTG42ukG639yklSoCKUpSplpbItcDkbGCI66aX+qoCAjdPP7Jgp1KZbEiJE+X4SAGkkkmAkkkkAPOqfN7+vmkkgBPsSOqaUySAHRCy46ifpKdJJgDa5NKSSYBqdQuLGmCAeQGpvJFz5lBTJJLsBJ52SSTAs1qYFKm4C5L5N7xljpuVWBSSUx6+b/cbJBxEQY38+6iOSSSoQXD13U3teww4QQeqt8d4jUr1S+oZcd0klHCPJSrY70UAnLz9I0SSViLNOiDQe+8tqNaL2hzXE25+EKu1+thEG17dRfbqkkojtv8AP+EMZgv75qMpJKxCShJJACBi6UpJIAcp6r522je/UydUkkAQSSSQB//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xmlns="" val="13591263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http://www.armaghplanet.com/blog/wp-content/uploads/2011/03/Image-of-Crab-Nebul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418" y="-30931"/>
            <a:ext cx="9144000"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0" y="-30931"/>
            <a:ext cx="2819400" cy="2862322"/>
          </a:xfrm>
          <a:prstGeom prst="rect">
            <a:avLst/>
          </a:prstGeom>
          <a:noFill/>
        </p:spPr>
        <p:txBody>
          <a:bodyPr wrap="square" rtlCol="0">
            <a:spAutoFit/>
          </a:bodyPr>
          <a:lstStyle/>
          <a:p>
            <a:r>
              <a:rPr lang="en-US" sz="2000" b="1" dirty="0" smtClean="0">
                <a:solidFill>
                  <a:schemeClr val="bg1">
                    <a:lumMod val="95000"/>
                  </a:schemeClr>
                </a:solidFill>
              </a:rPr>
              <a:t>In a galaxy of 100 billion stars the conditions necessary to form elements heavier than Fe will exist for less than two minutes in every century. </a:t>
            </a:r>
          </a:p>
          <a:p>
            <a:endParaRPr lang="en-US" sz="2000" b="1" dirty="0">
              <a:solidFill>
                <a:schemeClr val="bg1">
                  <a:lumMod val="95000"/>
                </a:schemeClr>
              </a:solidFill>
            </a:endParaRPr>
          </a:p>
          <a:p>
            <a:endParaRPr lang="en-US" sz="2000" b="1" dirty="0">
              <a:solidFill>
                <a:schemeClr val="bg1">
                  <a:lumMod val="95000"/>
                </a:schemeClr>
              </a:solidFill>
            </a:endParaRPr>
          </a:p>
        </p:txBody>
      </p:sp>
      <p:sp>
        <p:nvSpPr>
          <p:cNvPr id="6" name="Rectangle 5"/>
          <p:cNvSpPr/>
          <p:nvPr/>
        </p:nvSpPr>
        <p:spPr>
          <a:xfrm>
            <a:off x="0" y="6211669"/>
            <a:ext cx="9116291" cy="646331"/>
          </a:xfrm>
          <a:prstGeom prst="rect">
            <a:avLst/>
          </a:prstGeom>
        </p:spPr>
        <p:txBody>
          <a:bodyPr wrap="square">
            <a:spAutoFit/>
          </a:bodyPr>
          <a:lstStyle/>
          <a:p>
            <a:r>
              <a:rPr lang="en-US" dirty="0">
                <a:solidFill>
                  <a:schemeClr val="bg1">
                    <a:lumMod val="85000"/>
                  </a:schemeClr>
                </a:solidFill>
                <a:hlinkClick r:id="rId3"/>
              </a:rPr>
              <a:t>http://www.sciencechannel.com/tv-shows/wonders-with-brian-cox/videos/wonders-of-the-universe-super-nova.htm</a:t>
            </a:r>
            <a:endParaRPr lang="en-US" dirty="0">
              <a:solidFill>
                <a:schemeClr val="bg1">
                  <a:lumMod val="85000"/>
                </a:schemeClr>
              </a:solidFill>
            </a:endParaRPr>
          </a:p>
        </p:txBody>
      </p:sp>
    </p:spTree>
    <p:extLst>
      <p:ext uri="{BB962C8B-B14F-4D97-AF65-F5344CB8AC3E}">
        <p14:creationId xmlns:p14="http://schemas.microsoft.com/office/powerpoint/2010/main" xmlns="" val="3183693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4" name="Rectangle 3"/>
          <p:cNvSpPr/>
          <p:nvPr/>
        </p:nvSpPr>
        <p:spPr>
          <a:xfrm>
            <a:off x="374073" y="4613564"/>
            <a:ext cx="8534400" cy="2031325"/>
          </a:xfrm>
          <a:prstGeom prst="rect">
            <a:avLst/>
          </a:prstGeom>
        </p:spPr>
        <p:txBody>
          <a:bodyPr wrap="square">
            <a:spAutoFit/>
          </a:bodyPr>
          <a:lstStyle/>
          <a:p>
            <a:r>
              <a:rPr lang="en-US" b="1" dirty="0"/>
              <a:t>The element with 26 protons in its nucleus is iron. It turns out that this is the last element that is created. To create higher elements, fusion requires more energy than it produces. </a:t>
            </a:r>
            <a:r>
              <a:rPr lang="en-US" b="1" dirty="0" smtClean="0">
                <a:solidFill>
                  <a:srgbClr val="FF0000"/>
                </a:solidFill>
              </a:rPr>
              <a:t>A </a:t>
            </a:r>
            <a:r>
              <a:rPr lang="en-US" b="1" dirty="0">
                <a:solidFill>
                  <a:srgbClr val="FF0000"/>
                </a:solidFill>
              </a:rPr>
              <a:t>star glows because the fusing atoms release </a:t>
            </a:r>
            <a:r>
              <a:rPr lang="en-US" b="1" dirty="0" smtClean="0">
                <a:solidFill>
                  <a:srgbClr val="FF0000"/>
                </a:solidFill>
              </a:rPr>
              <a:t>energy. </a:t>
            </a:r>
            <a:endParaRPr lang="en-US" b="1" dirty="0" smtClean="0">
              <a:solidFill>
                <a:srgbClr val="FF0000"/>
              </a:solidFill>
            </a:endParaRPr>
          </a:p>
          <a:p>
            <a:endParaRPr lang="en-US" b="1" dirty="0"/>
          </a:p>
          <a:p>
            <a:r>
              <a:rPr lang="en-US" b="1" dirty="0" smtClean="0"/>
              <a:t>However</a:t>
            </a:r>
            <a:r>
              <a:rPr lang="en-US" b="1" dirty="0"/>
              <a:t>, the amount of energy released becomes smaller and smaller as the atoms grow larger. Eventually at iron, there is no energy released at all. And for elements beyond iron more energy is need for fusion than gravitational pressure can provide.</a:t>
            </a:r>
          </a:p>
        </p:txBody>
      </p:sp>
      <p:pic>
        <p:nvPicPr>
          <p:cNvPr id="1026" name="Picture 2" descr="http://upload.wikimedia.org/wikipedia/commons/thumb/3/31/Nucleosynthesis_periodic_table.svg/512px-Nucleosynthesis_periodic_table.sv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782" y="381000"/>
            <a:ext cx="8382000" cy="4191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07316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246786" name="Picture 2" descr="http://upload.wikimedia.org/wikipedia/commons/thumb/5/53/Binding_energy_curve_-_common_isotopes.svg/671px-Binding_energy_curve_-_common_isotopes.sv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52600" y="2667000"/>
            <a:ext cx="5535990" cy="363840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04800" y="304800"/>
            <a:ext cx="8458200" cy="2139047"/>
          </a:xfrm>
          <a:prstGeom prst="rect">
            <a:avLst/>
          </a:prstGeom>
          <a:noFill/>
        </p:spPr>
        <p:txBody>
          <a:bodyPr wrap="square" rtlCol="0">
            <a:spAutoFit/>
          </a:bodyPr>
          <a:lstStyle/>
          <a:p>
            <a:r>
              <a:rPr lang="en-US" sz="1900" b="1" dirty="0" smtClean="0"/>
              <a:t>Fusion of atoms up to iron releases energy, Fe is incredibly stable   -  it takes more energy to break the Fe nucleus than any other element. A star dies when its core becomes enriched in iron as there is no longer a release of energy.</a:t>
            </a:r>
          </a:p>
          <a:p>
            <a:endParaRPr lang="en-US" sz="1900" b="1" dirty="0"/>
          </a:p>
          <a:p>
            <a:r>
              <a:rPr lang="en-US" sz="1900" b="1" dirty="0" smtClean="0"/>
              <a:t>In less than a second, gravitational collapse begins, core temperature rises, the repulsive force between the nuclei overcome the force of gravity, the core recoils in a shock wave as the star explodes as a supernova. </a:t>
            </a:r>
            <a:endParaRPr lang="en-US" sz="1900" b="1" dirty="0"/>
          </a:p>
        </p:txBody>
      </p:sp>
      <p:sp>
        <p:nvSpPr>
          <p:cNvPr id="3" name="TextBox 2"/>
          <p:cNvSpPr txBox="1"/>
          <p:nvPr/>
        </p:nvSpPr>
        <p:spPr>
          <a:xfrm>
            <a:off x="2590800" y="3770240"/>
            <a:ext cx="4135281" cy="1569660"/>
          </a:xfrm>
          <a:prstGeom prst="rect">
            <a:avLst/>
          </a:prstGeom>
          <a:noFill/>
        </p:spPr>
        <p:txBody>
          <a:bodyPr wrap="square" rtlCol="0">
            <a:spAutoFit/>
          </a:bodyPr>
          <a:lstStyle/>
          <a:p>
            <a:r>
              <a:rPr lang="en-US" sz="2400" b="1" dirty="0" smtClean="0">
                <a:solidFill>
                  <a:srgbClr val="FF0000"/>
                </a:solidFill>
              </a:rPr>
              <a:t>The intense heat and shock wave in the supernova provides the energy needed to fuse the heavier elements. </a:t>
            </a:r>
            <a:endParaRPr lang="en-US" sz="2400" b="1" dirty="0">
              <a:solidFill>
                <a:srgbClr val="FF0000"/>
              </a:solidFill>
            </a:endParaRPr>
          </a:p>
        </p:txBody>
      </p:sp>
    </p:spTree>
    <p:extLst>
      <p:ext uri="{BB962C8B-B14F-4D97-AF65-F5344CB8AC3E}">
        <p14:creationId xmlns:p14="http://schemas.microsoft.com/office/powerpoint/2010/main" xmlns="" val="46644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22562" name="Picture 2" descr="stardust"/>
          <p:cNvPicPr>
            <a:picLocks noChangeAspect="1" noChangeArrowheads="1"/>
          </p:cNvPicPr>
          <p:nvPr/>
        </p:nvPicPr>
        <p:blipFill>
          <a:blip r:embed="rId2" cstate="print"/>
          <a:srcRect/>
          <a:stretch>
            <a:fillRect/>
          </a:stretch>
        </p:blipFill>
        <p:spPr bwMode="auto">
          <a:xfrm>
            <a:off x="3806714" y="-101536"/>
            <a:ext cx="5337286" cy="7111936"/>
          </a:xfrm>
          <a:prstGeom prst="rect">
            <a:avLst/>
          </a:prstGeom>
          <a:noFill/>
        </p:spPr>
      </p:pic>
      <p:sp>
        <p:nvSpPr>
          <p:cNvPr id="2" name="Rectangle 1"/>
          <p:cNvSpPr/>
          <p:nvPr/>
        </p:nvSpPr>
        <p:spPr>
          <a:xfrm>
            <a:off x="152400" y="1447800"/>
            <a:ext cx="8839200" cy="4524315"/>
          </a:xfrm>
          <a:prstGeom prst="rect">
            <a:avLst/>
          </a:prstGeom>
          <a:solidFill>
            <a:schemeClr val="tx1">
              <a:alpha val="72000"/>
            </a:schemeClr>
          </a:solidFill>
        </p:spPr>
        <p:txBody>
          <a:bodyPr wrap="square">
            <a:spAutoFit/>
          </a:bodyPr>
          <a:lstStyle/>
          <a:p>
            <a:r>
              <a:rPr lang="en-US" dirty="0" smtClean="0">
                <a:solidFill>
                  <a:srgbClr val="FFC000"/>
                </a:solidFill>
                <a:latin typeface="Arial Rounded MT Bold" pitchFamily="34" charset="0"/>
              </a:rPr>
              <a:t>Now that we have established that every element in the periodic table aside from hydrogen is essentially stardust, we have to determine how much of our body is made up of this stardust.  If we know how many hydrogen atoms are in our body, then we can say that the rest is stardust.  Our body is composed of roughly 7x10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Now it turns out that of those billion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
            </a:r>
            <a:r>
              <a:rPr lang="en-US" dirty="0" err="1" smtClean="0">
                <a:solidFill>
                  <a:srgbClr val="FFC000"/>
                </a:solidFill>
                <a:latin typeface="Arial Rounded MT Bold" pitchFamily="34" charset="0"/>
              </a:rPr>
              <a:t>billion</a:t>
            </a:r>
            <a:r>
              <a:rPr lang="en-US" dirty="0" smtClean="0">
                <a:solidFill>
                  <a:srgbClr val="FFC000"/>
                </a:solidFill>
                <a:latin typeface="Arial Rounded MT Bold" pitchFamily="34" charset="0"/>
              </a:rPr>
              <a:t> atoms, 4.2x10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of them are hydrogen. Remember that hydrogen is big bang dust and not stardust. This leaves 2.8x10</a:t>
            </a:r>
            <a:r>
              <a:rPr lang="en-US" baseline="30000" dirty="0" smtClean="0">
                <a:solidFill>
                  <a:srgbClr val="FFC000"/>
                </a:solidFill>
                <a:latin typeface="Arial Rounded MT Bold" pitchFamily="34" charset="0"/>
              </a:rPr>
              <a:t>27</a:t>
            </a:r>
            <a:r>
              <a:rPr lang="en-US" dirty="0" smtClean="0">
                <a:solidFill>
                  <a:srgbClr val="FFC000"/>
                </a:solidFill>
                <a:latin typeface="Arial Rounded MT Bold" pitchFamily="34" charset="0"/>
              </a:rPr>
              <a:t> atoms of stardust. </a:t>
            </a:r>
            <a:r>
              <a:rPr lang="en-US" b="1" dirty="0" smtClean="0">
                <a:solidFill>
                  <a:srgbClr val="FFC000"/>
                </a:solidFill>
                <a:latin typeface="Arial Rounded MT Bold" pitchFamily="34" charset="0"/>
              </a:rPr>
              <a:t>Of all the  the atoms in our body, 40% are stardust </a:t>
            </a:r>
            <a:r>
              <a:rPr lang="en-US" b="1" dirty="0" smtClean="0">
                <a:solidFill>
                  <a:schemeClr val="accent6">
                    <a:lumMod val="75000"/>
                  </a:schemeClr>
                </a:solidFill>
                <a:latin typeface="Arial Rounded MT Bold" pitchFamily="34" charset="0"/>
              </a:rPr>
              <a:t>(the other 60% are from the Big Bang!)</a:t>
            </a:r>
          </a:p>
          <a:p>
            <a:endParaRPr lang="en-US" dirty="0" smtClean="0">
              <a:solidFill>
                <a:srgbClr val="FFC000"/>
              </a:solidFill>
              <a:latin typeface="Arial Rounded MT Bold" pitchFamily="34" charset="0"/>
            </a:endParaRPr>
          </a:p>
          <a:p>
            <a:endParaRPr lang="en-US" dirty="0" smtClean="0">
              <a:solidFill>
                <a:srgbClr val="FFC000"/>
              </a:solidFill>
              <a:latin typeface="Arial Rounded MT Bold" pitchFamily="34" charset="0"/>
            </a:endParaRPr>
          </a:p>
          <a:p>
            <a:r>
              <a:rPr lang="en-US" dirty="0" smtClean="0">
                <a:solidFill>
                  <a:srgbClr val="FFC000"/>
                </a:solidFill>
                <a:latin typeface="Arial Rounded MT Bold" pitchFamily="34" charset="0"/>
              </a:rPr>
              <a:t>Since stardust atoms are the heavier elements, the percentage of star mass in our body is much more impressive. Most of the hydrogen in our body floats around in the form of water. The human body is about 60% water and hydrogen only accounts for 11% of that water mass. Even though water consists of two hydrogen atoms for every oxygen, hydrogen has much less mass. </a:t>
            </a:r>
            <a:r>
              <a:rPr lang="en-US" b="1" dirty="0" smtClean="0">
                <a:solidFill>
                  <a:srgbClr val="FFC000"/>
                </a:solidFill>
                <a:latin typeface="Arial Rounded MT Bold" pitchFamily="34" charset="0"/>
              </a:rPr>
              <a:t>We can conclude that 93% of the mass in our body is stardust. </a:t>
            </a:r>
            <a:endParaRPr lang="en-US"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585787" y="6280666"/>
            <a:ext cx="8534400" cy="369332"/>
          </a:xfrm>
          <a:prstGeom prst="rect">
            <a:avLst/>
          </a:prstGeom>
        </p:spPr>
        <p:txBody>
          <a:bodyPr wrap="square">
            <a:spAutoFit/>
          </a:bodyPr>
          <a:lstStyle/>
          <a:p>
            <a:r>
              <a:rPr lang="en-US" dirty="0">
                <a:solidFill>
                  <a:schemeClr val="accent1">
                    <a:lumMod val="60000"/>
                    <a:lumOff val="40000"/>
                  </a:schemeClr>
                </a:solidFill>
              </a:rPr>
              <a:t>http://ww2.valdosta.edu/~</a:t>
            </a:r>
            <a:r>
              <a:rPr lang="en-US" dirty="0">
                <a:solidFill>
                  <a:schemeClr val="accent1">
                    <a:lumMod val="60000"/>
                    <a:lumOff val="40000"/>
                  </a:schemeClr>
                </a:solidFill>
                <a:hlinkClick r:id="rId2"/>
              </a:rPr>
              <a:t>cbarnbau/astro_demos/stellar_evol/home_stellar.html</a:t>
            </a:r>
            <a:endParaRPr lang="en-US" dirty="0">
              <a:solidFill>
                <a:schemeClr val="accent1">
                  <a:lumMod val="60000"/>
                  <a:lumOff val="40000"/>
                </a:schemeClr>
              </a:solidFill>
            </a:endParaRPr>
          </a:p>
        </p:txBody>
      </p:sp>
      <p:sp>
        <p:nvSpPr>
          <p:cNvPr id="3" name="Rectangle 2"/>
          <p:cNvSpPr/>
          <p:nvPr/>
        </p:nvSpPr>
        <p:spPr>
          <a:xfrm>
            <a:off x="495300" y="350103"/>
            <a:ext cx="7848600" cy="5940088"/>
          </a:xfrm>
          <a:prstGeom prst="rect">
            <a:avLst/>
          </a:prstGeom>
        </p:spPr>
        <p:txBody>
          <a:bodyPr wrap="square">
            <a:spAutoFit/>
          </a:bodyPr>
          <a:lstStyle/>
          <a:p>
            <a:r>
              <a:rPr lang="en-US" sz="2000" b="1" dirty="0" smtClean="0">
                <a:solidFill>
                  <a:srgbClr val="FFC000"/>
                </a:solidFill>
                <a:latin typeface="Arial Rounded MT Bold" pitchFamily="34" charset="0"/>
              </a:rPr>
              <a:t>SUMMARY:</a:t>
            </a:r>
            <a:br>
              <a:rPr lang="en-US" sz="2000" b="1" dirty="0" smtClean="0">
                <a:solidFill>
                  <a:srgbClr val="FFC000"/>
                </a:solidFill>
                <a:latin typeface="Arial Rounded MT Bold" pitchFamily="34" charset="0"/>
              </a:rPr>
            </a:br>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The elements observed in the Universe were created in either of two ways.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Light elements (namely deuterium, helium, and 	lithium) were produced in the first few minutes of the 	Big Bang. </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	- Elements heavier than helium were born in the hot 	interiors of in the stars which formed later in </a:t>
            </a:r>
            <a:r>
              <a:rPr lang="en-US" sz="2000" b="1" smtClean="0">
                <a:solidFill>
                  <a:srgbClr val="FFC000"/>
                </a:solidFill>
                <a:latin typeface="Arial Rounded MT Bold" pitchFamily="34" charset="0"/>
              </a:rPr>
              <a:t>the 	history of </a:t>
            </a:r>
            <a:r>
              <a:rPr lang="en-US" sz="2000" b="1" dirty="0" smtClean="0">
                <a:solidFill>
                  <a:srgbClr val="FFC000"/>
                </a:solidFill>
                <a:latin typeface="Arial Rounded MT Bold" pitchFamily="34" charset="0"/>
              </a:rPr>
              <a:t>the </a:t>
            </a:r>
            <a:r>
              <a:rPr lang="en-US" sz="2000" b="1" dirty="0">
                <a:solidFill>
                  <a:srgbClr val="FFC000"/>
                </a:solidFill>
                <a:latin typeface="Arial Rounded MT Bold" pitchFamily="34" charset="0"/>
              </a:rPr>
              <a:t>u</a:t>
            </a:r>
            <a:r>
              <a:rPr lang="en-US" sz="2000" b="1" dirty="0" smtClean="0">
                <a:solidFill>
                  <a:srgbClr val="FFC000"/>
                </a:solidFill>
                <a:latin typeface="Arial Rounded MT Bold" pitchFamily="34" charset="0"/>
              </a:rPr>
              <a:t>niverse.</a:t>
            </a:r>
          </a:p>
          <a:p>
            <a:endParaRPr lang="en-US" sz="2000" b="1" dirty="0" smtClean="0">
              <a:solidFill>
                <a:srgbClr val="FFC000"/>
              </a:solidFill>
              <a:latin typeface="Arial Rounded MT Bold" pitchFamily="34" charset="0"/>
            </a:endParaRPr>
          </a:p>
          <a:p>
            <a:r>
              <a:rPr lang="en-US" sz="2000" b="1" dirty="0" smtClean="0">
                <a:solidFill>
                  <a:srgbClr val="FFC000"/>
                </a:solidFill>
                <a:latin typeface="Arial Rounded MT Bold" pitchFamily="34" charset="0"/>
              </a:rPr>
              <a:t>Most of the elements that make up your body and our earth were created in very large stars and/or supernovae! </a:t>
            </a:r>
          </a:p>
          <a:p>
            <a:r>
              <a:rPr lang="en-US" sz="2000" b="1" dirty="0" smtClean="0">
                <a:solidFill>
                  <a:srgbClr val="FFC000"/>
                </a:solidFill>
                <a:latin typeface="Arial Rounded MT Bold" pitchFamily="34" charset="0"/>
              </a:rPr>
              <a:t>	</a:t>
            </a:r>
          </a:p>
          <a:p>
            <a:r>
              <a:rPr lang="en-US" sz="2000" b="1" dirty="0" smtClean="0">
                <a:solidFill>
                  <a:srgbClr val="FFC000"/>
                </a:solidFill>
                <a:latin typeface="Arial Rounded MT Bold" pitchFamily="34" charset="0"/>
              </a:rPr>
              <a:t>(These were not created in OUR sun, our solar was the result of an ancient star that exploded into a supernova older than 4.6 BYA)</a:t>
            </a:r>
            <a:endParaRPr lang="en-US" sz="2000" b="1" dirty="0">
              <a:solidFill>
                <a:srgbClr val="FFC000"/>
              </a:solidFill>
              <a:latin typeface="Arial Rounded MT Bold"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charlesburrows.com/earth/animations.visuals/08SPACE/redshift.jpg"/>
          <p:cNvPicPr>
            <a:picLocks noChangeAspect="1" noChangeArrowheads="1"/>
          </p:cNvPicPr>
          <p:nvPr/>
        </p:nvPicPr>
        <p:blipFill>
          <a:blip r:embed="rId3" cstate="print"/>
          <a:srcRect/>
          <a:stretch>
            <a:fillRect/>
          </a:stretch>
        </p:blipFill>
        <p:spPr bwMode="auto">
          <a:xfrm>
            <a:off x="2819400" y="762000"/>
            <a:ext cx="6172200" cy="5184426"/>
          </a:xfrm>
          <a:prstGeom prst="rect">
            <a:avLst/>
          </a:prstGeom>
          <a:noFill/>
        </p:spPr>
      </p:pic>
      <p:sp>
        <p:nvSpPr>
          <p:cNvPr id="3" name="TextBox 2"/>
          <p:cNvSpPr txBox="1"/>
          <p:nvPr/>
        </p:nvSpPr>
        <p:spPr>
          <a:xfrm>
            <a:off x="0" y="1143000"/>
            <a:ext cx="2743200" cy="646331"/>
          </a:xfrm>
          <a:prstGeom prst="rect">
            <a:avLst/>
          </a:prstGeom>
          <a:noFill/>
        </p:spPr>
        <p:txBody>
          <a:bodyPr wrap="square" rtlCol="0">
            <a:spAutoFit/>
          </a:bodyPr>
          <a:lstStyle/>
          <a:p>
            <a:r>
              <a:rPr lang="en-US" b="1" dirty="0" smtClean="0"/>
              <a:t>Sodium spectral lines in the lab</a:t>
            </a:r>
            <a:endParaRPr lang="en-US" b="1" dirty="0"/>
          </a:p>
        </p:txBody>
      </p:sp>
      <p:sp>
        <p:nvSpPr>
          <p:cNvPr id="4" name="TextBox 3"/>
          <p:cNvSpPr txBox="1"/>
          <p:nvPr/>
        </p:nvSpPr>
        <p:spPr>
          <a:xfrm>
            <a:off x="0" y="2362200"/>
            <a:ext cx="2819400" cy="369332"/>
          </a:xfrm>
          <a:prstGeom prst="rect">
            <a:avLst/>
          </a:prstGeom>
          <a:noFill/>
        </p:spPr>
        <p:txBody>
          <a:bodyPr wrap="square" rtlCol="0">
            <a:spAutoFit/>
          </a:bodyPr>
          <a:lstStyle/>
          <a:p>
            <a:r>
              <a:rPr lang="en-US" b="1" dirty="0" smtClean="0"/>
              <a:t>Star moving away from you</a:t>
            </a:r>
            <a:endParaRPr lang="en-US" b="1" dirty="0"/>
          </a:p>
        </p:txBody>
      </p:sp>
      <p:sp>
        <p:nvSpPr>
          <p:cNvPr id="5" name="TextBox 4"/>
          <p:cNvSpPr txBox="1"/>
          <p:nvPr/>
        </p:nvSpPr>
        <p:spPr>
          <a:xfrm>
            <a:off x="0" y="3581400"/>
            <a:ext cx="2819400" cy="646331"/>
          </a:xfrm>
          <a:prstGeom prst="rect">
            <a:avLst/>
          </a:prstGeom>
          <a:noFill/>
        </p:spPr>
        <p:txBody>
          <a:bodyPr wrap="square" rtlCol="0">
            <a:spAutoFit/>
          </a:bodyPr>
          <a:lstStyle/>
          <a:p>
            <a:r>
              <a:rPr lang="en-US" b="1" dirty="0" smtClean="0"/>
              <a:t>Star moving away from you at an even faster rate</a:t>
            </a:r>
            <a:endParaRPr lang="en-US" b="1" dirty="0"/>
          </a:p>
        </p:txBody>
      </p:sp>
      <p:sp>
        <p:nvSpPr>
          <p:cNvPr id="6" name="TextBox 5"/>
          <p:cNvSpPr txBox="1"/>
          <p:nvPr/>
        </p:nvSpPr>
        <p:spPr>
          <a:xfrm>
            <a:off x="0" y="0"/>
            <a:ext cx="856388" cy="369332"/>
          </a:xfrm>
          <a:prstGeom prst="rect">
            <a:avLst/>
          </a:prstGeom>
          <a:noFill/>
        </p:spPr>
        <p:txBody>
          <a:bodyPr wrap="none" rtlCol="0">
            <a:spAutoFit/>
          </a:bodyPr>
          <a:lstStyle/>
          <a:p>
            <a:r>
              <a:rPr lang="en-US" dirty="0" smtClean="0"/>
              <a:t>Review</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31778" name="Picture 2" descr="http://www.threadless.com/imgs/products/2924/636x460design_01.jpg"/>
          <p:cNvPicPr>
            <a:picLocks noChangeAspect="1" noChangeArrowheads="1"/>
          </p:cNvPicPr>
          <p:nvPr/>
        </p:nvPicPr>
        <p:blipFill>
          <a:blip r:embed="rId2" cstate="print"/>
          <a:srcRect/>
          <a:stretch>
            <a:fillRect/>
          </a:stretch>
        </p:blipFill>
        <p:spPr bwMode="auto">
          <a:xfrm>
            <a:off x="3200400" y="2476499"/>
            <a:ext cx="6057900" cy="4381501"/>
          </a:xfrm>
          <a:prstGeom prst="rect">
            <a:avLst/>
          </a:prstGeom>
          <a:noFill/>
        </p:spPr>
      </p:pic>
      <p:sp>
        <p:nvSpPr>
          <p:cNvPr id="2" name="Rectangle 1"/>
          <p:cNvSpPr/>
          <p:nvPr/>
        </p:nvSpPr>
        <p:spPr>
          <a:xfrm>
            <a:off x="304800" y="228600"/>
            <a:ext cx="8382000" cy="2246769"/>
          </a:xfrm>
          <a:prstGeom prst="rect">
            <a:avLst/>
          </a:prstGeom>
        </p:spPr>
        <p:txBody>
          <a:bodyPr wrap="square">
            <a:spAutoFit/>
          </a:bodyPr>
          <a:lstStyle/>
          <a:p>
            <a:r>
              <a:rPr lang="en-US" sz="2000" dirty="0" smtClean="0">
                <a:solidFill>
                  <a:schemeClr val="accent1">
                    <a:lumMod val="40000"/>
                    <a:lumOff val="60000"/>
                  </a:schemeClr>
                </a:solidFill>
                <a:latin typeface="Arial Unicode MS" pitchFamily="34" charset="-128"/>
                <a:ea typeface="Arial Unicode MS" pitchFamily="34" charset="-128"/>
                <a:cs typeface="Arial Unicode MS" pitchFamily="34" charset="-128"/>
              </a:rPr>
              <a:t>The current popular scenario for the birth of our solar system suggests a shockwave from an exploding supernova 4.7 billion years ago caused the collapse of a giant molecular cloud to form the Sun and solar system.</a:t>
            </a:r>
          </a:p>
          <a:p>
            <a:endParaRPr lang="en-US" sz="2000" dirty="0" smtClean="0">
              <a:solidFill>
                <a:schemeClr val="accent1">
                  <a:lumMod val="40000"/>
                  <a:lumOff val="60000"/>
                </a:schemeClr>
              </a:solidFill>
              <a:latin typeface="Arial Unicode MS" pitchFamily="34" charset="-128"/>
              <a:ea typeface="Arial Unicode MS" pitchFamily="34" charset="-128"/>
              <a:cs typeface="Arial Unicode MS" pitchFamily="34" charset="-128"/>
            </a:endParaRPr>
          </a:p>
          <a:p>
            <a:endParaRPr lang="en-US" sz="2000" dirty="0" smtClean="0">
              <a:solidFill>
                <a:schemeClr val="accent1">
                  <a:lumMod val="40000"/>
                  <a:lumOff val="60000"/>
                </a:schemeClr>
              </a:solidFill>
              <a:latin typeface="Arial Unicode MS" pitchFamily="34" charset="-128"/>
              <a:ea typeface="Arial Unicode MS" pitchFamily="34" charset="-128"/>
              <a:cs typeface="Arial Unicode MS" pitchFamily="34" charset="-128"/>
            </a:endParaRPr>
          </a:p>
          <a:p>
            <a:endParaRPr lang="en-US" sz="2000" dirty="0" smtClean="0">
              <a:solidFill>
                <a:schemeClr val="accent1">
                  <a:lumMod val="40000"/>
                  <a:lumOff val="60000"/>
                </a:schemeClr>
              </a:solidFill>
              <a:latin typeface="Arial Unicode MS" pitchFamily="34" charset="-128"/>
              <a:ea typeface="Arial Unicode MS" pitchFamily="34" charset="-128"/>
              <a:cs typeface="Arial Unicode MS" pitchFamily="34" charset="-128"/>
            </a:endParaRPr>
          </a:p>
          <a:p>
            <a:endParaRPr lang="en-US" sz="2000" dirty="0">
              <a:solidFill>
                <a:schemeClr val="accent1">
                  <a:lumMod val="40000"/>
                  <a:lumOff val="60000"/>
                </a:schemeClr>
              </a:solidFill>
              <a:latin typeface="Arial Unicode MS" pitchFamily="34" charset="-128"/>
              <a:ea typeface="Arial Unicode MS" pitchFamily="34" charset="-128"/>
              <a:cs typeface="Arial Unicode MS" pitchFamily="34" charset="-128"/>
            </a:endParaRPr>
          </a:p>
        </p:txBody>
      </p:sp>
      <p:sp>
        <p:nvSpPr>
          <p:cNvPr id="3" name="Rectangle 2"/>
          <p:cNvSpPr/>
          <p:nvPr/>
        </p:nvSpPr>
        <p:spPr>
          <a:xfrm>
            <a:off x="2286000" y="1524000"/>
            <a:ext cx="5257800" cy="1200329"/>
          </a:xfrm>
          <a:prstGeom prst="rect">
            <a:avLst/>
          </a:prstGeom>
        </p:spPr>
        <p:txBody>
          <a:bodyPr wrap="square">
            <a:spAutoFit/>
          </a:bodyPr>
          <a:lstStyle/>
          <a:p>
            <a:r>
              <a:rPr lang="en-US" sz="2400" b="1" dirty="0" smtClean="0">
                <a:solidFill>
                  <a:schemeClr val="accent1">
                    <a:lumMod val="40000"/>
                    <a:lumOff val="60000"/>
                  </a:schemeClr>
                </a:solidFill>
                <a:latin typeface="Arial Unicode MS" pitchFamily="34" charset="-128"/>
                <a:ea typeface="Arial Unicode MS" pitchFamily="34" charset="-128"/>
                <a:cs typeface="Arial Unicode MS" pitchFamily="34" charset="-128"/>
              </a:rPr>
              <a:t>A supernova exploded in the vicinity about 100 million years before the birth of our Sun and solar system.</a:t>
            </a:r>
            <a:endParaRPr lang="en-US" sz="2400" b="1" dirty="0">
              <a:solidFill>
                <a:schemeClr val="accent1">
                  <a:lumMod val="40000"/>
                  <a:lumOff val="60000"/>
                </a:schemeClr>
              </a:solidFill>
              <a:latin typeface="Arial Unicode MS" pitchFamily="34" charset="-128"/>
              <a:ea typeface="Arial Unicode MS" pitchFamily="34" charset="-128"/>
              <a:cs typeface="Arial Unicode MS" pitchFamily="34" charset="-128"/>
            </a:endParaRPr>
          </a:p>
        </p:txBody>
      </p:sp>
      <p:sp>
        <p:nvSpPr>
          <p:cNvPr id="4" name="Rectangle 3"/>
          <p:cNvSpPr/>
          <p:nvPr/>
        </p:nvSpPr>
        <p:spPr>
          <a:xfrm>
            <a:off x="0" y="6334780"/>
            <a:ext cx="9144000" cy="523220"/>
          </a:xfrm>
          <a:prstGeom prst="rect">
            <a:avLst/>
          </a:prstGeom>
        </p:spPr>
        <p:txBody>
          <a:bodyPr wrap="square">
            <a:spAutoFit/>
          </a:bodyPr>
          <a:lstStyle/>
          <a:p>
            <a:r>
              <a:rPr lang="en-US" sz="1400" dirty="0" err="1" smtClean="0">
                <a:solidFill>
                  <a:schemeClr val="accent1">
                    <a:lumMod val="40000"/>
                    <a:lumOff val="60000"/>
                  </a:schemeClr>
                </a:solidFill>
              </a:rPr>
              <a:t>Lugaro</a:t>
            </a:r>
            <a:r>
              <a:rPr lang="en-US" sz="1400" dirty="0" smtClean="0">
                <a:solidFill>
                  <a:schemeClr val="accent1">
                    <a:lumMod val="40000"/>
                    <a:lumOff val="60000"/>
                  </a:schemeClr>
                </a:solidFill>
              </a:rPr>
              <a:t>, M., et al. (2014). Stellar origin of the 182Hf </a:t>
            </a:r>
            <a:r>
              <a:rPr lang="en-US" sz="1400" dirty="0" err="1" smtClean="0">
                <a:solidFill>
                  <a:schemeClr val="accent1">
                    <a:lumMod val="40000"/>
                    <a:lumOff val="60000"/>
                  </a:schemeClr>
                </a:solidFill>
              </a:rPr>
              <a:t>cosmochronometer</a:t>
            </a:r>
            <a:r>
              <a:rPr lang="en-US" sz="1400" dirty="0" smtClean="0">
                <a:solidFill>
                  <a:schemeClr val="accent1">
                    <a:lumMod val="40000"/>
                    <a:lumOff val="60000"/>
                  </a:schemeClr>
                </a:solidFill>
              </a:rPr>
              <a:t> and the </a:t>
            </a:r>
            <a:r>
              <a:rPr lang="en-US" sz="1400" dirty="0" err="1" smtClean="0">
                <a:solidFill>
                  <a:schemeClr val="accent1">
                    <a:lumMod val="40000"/>
                    <a:lumOff val="60000"/>
                  </a:schemeClr>
                </a:solidFill>
              </a:rPr>
              <a:t>presolar</a:t>
            </a:r>
            <a:r>
              <a:rPr lang="en-US" sz="1400" dirty="0" smtClean="0">
                <a:solidFill>
                  <a:schemeClr val="accent1">
                    <a:lumMod val="40000"/>
                    <a:lumOff val="60000"/>
                  </a:schemeClr>
                </a:solidFill>
              </a:rPr>
              <a:t> history of solar system matter. </a:t>
            </a:r>
            <a:r>
              <a:rPr lang="en-US" sz="1400" i="1" dirty="0" smtClean="0">
                <a:solidFill>
                  <a:schemeClr val="accent1">
                    <a:lumMod val="40000"/>
                    <a:lumOff val="60000"/>
                  </a:schemeClr>
                </a:solidFill>
              </a:rPr>
              <a:t>Science</a:t>
            </a:r>
            <a:r>
              <a:rPr lang="en-US" sz="1400" dirty="0" smtClean="0">
                <a:solidFill>
                  <a:schemeClr val="accent1">
                    <a:lumMod val="40000"/>
                    <a:lumOff val="60000"/>
                  </a:schemeClr>
                </a:solidFill>
              </a:rPr>
              <a:t>, </a:t>
            </a:r>
            <a:r>
              <a:rPr lang="en-US" sz="1400" i="1" dirty="0" smtClean="0">
                <a:solidFill>
                  <a:schemeClr val="accent1">
                    <a:lumMod val="40000"/>
                    <a:lumOff val="60000"/>
                  </a:schemeClr>
                </a:solidFill>
              </a:rPr>
              <a:t>345</a:t>
            </a:r>
            <a:r>
              <a:rPr lang="en-US" sz="1400" dirty="0" smtClean="0">
                <a:solidFill>
                  <a:schemeClr val="accent1">
                    <a:lumMod val="40000"/>
                    <a:lumOff val="60000"/>
                  </a:schemeClr>
                </a:solidFill>
              </a:rPr>
              <a:t>(6197), 650-653. doi:10.1126/science.1253338</a:t>
            </a:r>
            <a:endParaRPr lang="en-US" sz="1400" dirty="0">
              <a:solidFill>
                <a:schemeClr val="accent1">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mph" presetSubtype="0" fill="hold" nodeType="clickEffect">
                                  <p:stCondLst>
                                    <p:cond delay="0"/>
                                  </p:stCondLst>
                                  <p:childTnLst>
                                    <p:animClr clrSpc="rgb">
                                      <p:cBhvr override="childStyle">
                                        <p:cTn id="11" dur="1900" fill="hold">
                                          <p:stCondLst>
                                            <p:cond delay="100"/>
                                          </p:stCondLst>
                                        </p:cTn>
                                        <p:tgtEl>
                                          <p:spTgt spid="3">
                                            <p:txEl>
                                              <p:pRg st="0" end="0"/>
                                            </p:txEl>
                                          </p:spTgt>
                                        </p:tgtEl>
                                        <p:attrNameLst>
                                          <p:attrName>style.color</p:attrName>
                                        </p:attrNameLst>
                                      </p:cBhvr>
                                      <p:to>
                                        <a:schemeClr val="accent2"/>
                                      </p:to>
                                    </p:animClr>
                                    <p:animClr clrSpc="rgb">
                                      <p:cBhvr>
                                        <p:cTn id="12" dur="1900" fill="hold">
                                          <p:stCondLst>
                                            <p:cond delay="100"/>
                                          </p:stCondLst>
                                        </p:cTn>
                                        <p:tgtEl>
                                          <p:spTgt spid="3">
                                            <p:txEl>
                                              <p:pRg st="0" end="0"/>
                                            </p:txEl>
                                          </p:spTgt>
                                        </p:tgtEl>
                                        <p:attrNameLst>
                                          <p:attrName>fillColor</p:attrName>
                                        </p:attrNameLst>
                                      </p:cBhvr>
                                      <p:to>
                                        <a:schemeClr val="accent2"/>
                                      </p:to>
                                    </p:animClr>
                                    <p:set>
                                      <p:cBhvr>
                                        <p:cTn id="13" dur="1900" fill="hold">
                                          <p:stCondLst>
                                            <p:cond delay="100"/>
                                          </p:stCondLst>
                                        </p:cTn>
                                        <p:tgtEl>
                                          <p:spTgt spid="3">
                                            <p:txEl>
                                              <p:pRg st="0" end="0"/>
                                            </p:txEl>
                                          </p:spTgt>
                                        </p:tgtEl>
                                        <p:attrNameLst>
                                          <p:attrName>fill.type</p:attrName>
                                        </p:attrNameLst>
                                      </p:cBhvr>
                                      <p:to>
                                        <p:strVal val="solid"/>
                                      </p:to>
                                    </p:set>
                                    <p:set>
                                      <p:cBhvr>
                                        <p:cTn id="14" dur="1900" fill="hold">
                                          <p:stCondLst>
                                            <p:cond delay="100"/>
                                          </p:stCondLst>
                                        </p:cTn>
                                        <p:tgtEl>
                                          <p:spTgt spid="3">
                                            <p:txEl>
                                              <p:pRg st="0" end="0"/>
                                            </p:txEl>
                                          </p:spTgt>
                                        </p:tgtEl>
                                        <p:attrNameLst>
                                          <p:attrName>fill.on</p:attrName>
                                        </p:attrNameLst>
                                      </p:cBhvr>
                                      <p:to>
                                        <p:strVal val="true"/>
                                      </p:to>
                                    </p:set>
                                    <p:animScale>
                                      <p:cBhvr>
                                        <p:cTn id="15" dur="200" fill="hold">
                                          <p:stCondLst>
                                            <p:cond delay="0"/>
                                          </p:stCondLst>
                                        </p:cTn>
                                        <p:tgtEl>
                                          <p:spTgt spid="3">
                                            <p:txEl>
                                              <p:pRg st="0" end="0"/>
                                            </p:txEl>
                                          </p:spTgt>
                                        </p:tgtEl>
                                      </p:cBhvr>
                                      <p:from x="100000" y="100000"/>
                                      <p:to x="100000" y="5000"/>
                                    </p:animScale>
                                    <p:animScale>
                                      <p:cBhvr>
                                        <p:cTn id="16" dur="200" fill="hold">
                                          <p:stCondLst>
                                            <p:cond delay="200"/>
                                          </p:stCondLst>
                                        </p:cTn>
                                        <p:tgtEl>
                                          <p:spTgt spid="3">
                                            <p:txEl>
                                              <p:pRg st="0" end="0"/>
                                            </p:txEl>
                                          </p:spTgt>
                                        </p:tgtEl>
                                      </p:cBhvr>
                                      <p:from x="100000" y="5000"/>
                                      <p:to x="120000" y="150000"/>
                                    </p:animScale>
                                    <p:animScale>
                                      <p:cBhvr>
                                        <p:cTn id="17" dur="600" fill="hold">
                                          <p:stCondLst>
                                            <p:cond delay="1400"/>
                                          </p:stCondLst>
                                        </p:cTn>
                                        <p:tgtEl>
                                          <p:spTgt spid="3">
                                            <p:txEl>
                                              <p:pRg st="0" end="0"/>
                                            </p:txEl>
                                          </p:spTgt>
                                        </p:tgtEl>
                                      </p:cBhvr>
                                      <p:to x="120000" y="150000"/>
                                    </p:animScale>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nodeType="clickEffect">
                                  <p:stCondLst>
                                    <p:cond delay="0"/>
                                  </p:stCondLst>
                                  <p:childTnLst>
                                    <p:animScale>
                                      <p:cBhvr>
                                        <p:cTn id="21" dur="2000" fill="hold"/>
                                        <p:tgtEl>
                                          <p:spTgt spid="3">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81000" y="838200"/>
            <a:ext cx="7848600" cy="5078313"/>
          </a:xfrm>
          <a:prstGeom prst="rect">
            <a:avLst/>
          </a:prstGeom>
          <a:noFill/>
        </p:spPr>
        <p:txBody>
          <a:bodyPr wrap="square" rtlCol="0">
            <a:spAutoFit/>
          </a:bodyPr>
          <a:lstStyle/>
          <a:p>
            <a:r>
              <a:rPr lang="en-US" sz="3600" b="1" dirty="0" smtClean="0">
                <a:solidFill>
                  <a:srgbClr val="FF00FF"/>
                </a:solidFill>
              </a:rPr>
              <a:t>The concept of the age of the nebula that formed the solar system begs a big question:</a:t>
            </a:r>
          </a:p>
          <a:p>
            <a:endParaRPr lang="en-US" sz="2400" b="1" dirty="0" smtClean="0">
              <a:solidFill>
                <a:srgbClr val="FF00FF"/>
              </a:solidFill>
            </a:endParaRPr>
          </a:p>
          <a:p>
            <a:endParaRPr lang="en-US" sz="2400" b="1" dirty="0" smtClean="0">
              <a:solidFill>
                <a:srgbClr val="FF00FF"/>
              </a:solidFill>
            </a:endParaRPr>
          </a:p>
          <a:p>
            <a:endParaRPr lang="en-US" sz="2400" b="1" dirty="0" smtClean="0">
              <a:solidFill>
                <a:srgbClr val="FF00FF"/>
              </a:solidFill>
            </a:endParaRPr>
          </a:p>
          <a:p>
            <a:endParaRPr lang="en-US" sz="2400" b="1" dirty="0">
              <a:solidFill>
                <a:srgbClr val="FF00FF"/>
              </a:solidFill>
            </a:endParaRPr>
          </a:p>
          <a:p>
            <a:r>
              <a:rPr lang="en-US" sz="2400" b="1" dirty="0" smtClean="0">
                <a:solidFill>
                  <a:srgbClr val="FF00FF"/>
                </a:solidFill>
              </a:rPr>
              <a:t>HOW DO WE KNOW THIS???</a:t>
            </a:r>
          </a:p>
          <a:p>
            <a:endParaRPr lang="en-US" sz="2400" b="1" dirty="0" smtClean="0">
              <a:solidFill>
                <a:srgbClr val="FF00FF"/>
              </a:solidFill>
            </a:endParaRPr>
          </a:p>
          <a:p>
            <a:endParaRPr lang="en-US" sz="2400" b="1" dirty="0" smtClean="0">
              <a:solidFill>
                <a:srgbClr val="FF00FF"/>
              </a:solidFill>
            </a:endParaRPr>
          </a:p>
          <a:p>
            <a:endParaRPr lang="en-US" sz="2400" b="1" dirty="0" smtClean="0">
              <a:solidFill>
                <a:srgbClr val="FF00FF"/>
              </a:solidFill>
            </a:endParaRPr>
          </a:p>
          <a:p>
            <a:r>
              <a:rPr lang="en-US" sz="2400" b="1" dirty="0" smtClean="0">
                <a:solidFill>
                  <a:srgbClr val="FF00FF"/>
                </a:solidFill>
              </a:rPr>
              <a:t>AND HOW DO WE KNOW THE AGE OF THE EARTH?</a:t>
            </a:r>
            <a:endParaRPr lang="en-US" sz="2400" b="1" dirty="0">
              <a:solidFill>
                <a:srgbClr val="FF00FF"/>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2" name="Picture 4" descr="http://upload.wikimedia.org/wikipedia/commons/c/cf/Nuvvuagittuq_belt_rocks.jpg"/>
          <p:cNvPicPr>
            <a:picLocks noChangeAspect="1" noChangeArrowheads="1"/>
          </p:cNvPicPr>
          <p:nvPr/>
        </p:nvPicPr>
        <p:blipFill>
          <a:blip r:embed="rId2" cstate="print"/>
          <a:srcRect/>
          <a:stretch>
            <a:fillRect/>
          </a:stretch>
        </p:blipFill>
        <p:spPr bwMode="auto">
          <a:xfrm>
            <a:off x="3048000" y="2286000"/>
            <a:ext cx="6096000" cy="4572000"/>
          </a:xfrm>
          <a:prstGeom prst="rect">
            <a:avLst/>
          </a:prstGeom>
          <a:noFill/>
        </p:spPr>
      </p:pic>
      <p:pic>
        <p:nvPicPr>
          <p:cNvPr id="94210" name="Picture 2" descr="http://www.ucmp.berkeley.edu/bacteria/wistromatolite.gif"/>
          <p:cNvPicPr>
            <a:picLocks noChangeAspect="1" noChangeArrowheads="1"/>
          </p:cNvPicPr>
          <p:nvPr/>
        </p:nvPicPr>
        <p:blipFill>
          <a:blip r:embed="rId3" cstate="print"/>
          <a:srcRect/>
          <a:stretch>
            <a:fillRect/>
          </a:stretch>
        </p:blipFill>
        <p:spPr bwMode="auto">
          <a:xfrm>
            <a:off x="0" y="-152400"/>
            <a:ext cx="4495799" cy="5540435"/>
          </a:xfrm>
          <a:prstGeom prst="rect">
            <a:avLst/>
          </a:prstGeom>
          <a:noFill/>
        </p:spPr>
      </p:pic>
      <p:sp>
        <p:nvSpPr>
          <p:cNvPr id="5" name="TextBox 4"/>
          <p:cNvSpPr txBox="1"/>
          <p:nvPr/>
        </p:nvSpPr>
        <p:spPr>
          <a:xfrm>
            <a:off x="0" y="4724400"/>
            <a:ext cx="2971800" cy="646331"/>
          </a:xfrm>
          <a:prstGeom prst="rect">
            <a:avLst/>
          </a:prstGeom>
          <a:solidFill>
            <a:schemeClr val="bg1">
              <a:alpha val="80000"/>
            </a:schemeClr>
          </a:solidFill>
        </p:spPr>
        <p:txBody>
          <a:bodyPr wrap="square" rtlCol="0">
            <a:spAutoFit/>
          </a:bodyPr>
          <a:lstStyle/>
          <a:p>
            <a:r>
              <a:rPr lang="en-US" b="1" dirty="0" smtClean="0"/>
              <a:t>Oldest fossil  -  3.5 BY </a:t>
            </a:r>
            <a:r>
              <a:rPr lang="en-US" b="1" dirty="0" err="1" smtClean="0"/>
              <a:t>cyanobacteria</a:t>
            </a:r>
            <a:r>
              <a:rPr lang="en-US" b="1" dirty="0" smtClean="0"/>
              <a:t> (</a:t>
            </a:r>
            <a:r>
              <a:rPr lang="en-US" b="1" dirty="0" err="1" smtClean="0"/>
              <a:t>stromatolite</a:t>
            </a:r>
            <a:r>
              <a:rPr lang="en-US" b="1" dirty="0" smtClean="0"/>
              <a:t>)</a:t>
            </a:r>
          </a:p>
        </p:txBody>
      </p:sp>
      <p:sp>
        <p:nvSpPr>
          <p:cNvPr id="7" name="Rectangle 6"/>
          <p:cNvSpPr/>
          <p:nvPr/>
        </p:nvSpPr>
        <p:spPr>
          <a:xfrm>
            <a:off x="5258385" y="2286000"/>
            <a:ext cx="3885615" cy="646331"/>
          </a:xfrm>
          <a:prstGeom prst="rect">
            <a:avLst/>
          </a:prstGeom>
        </p:spPr>
        <p:txBody>
          <a:bodyPr wrap="none">
            <a:spAutoFit/>
          </a:bodyPr>
          <a:lstStyle/>
          <a:p>
            <a:r>
              <a:rPr lang="en-US" b="1" dirty="0" err="1" smtClean="0"/>
              <a:t>Nuvvuagittuq</a:t>
            </a:r>
            <a:r>
              <a:rPr lang="en-US" b="1" dirty="0" smtClean="0"/>
              <a:t> greenstone belt, Quebec</a:t>
            </a:r>
          </a:p>
          <a:p>
            <a:r>
              <a:rPr lang="en-US" b="1" dirty="0" smtClean="0"/>
              <a:t>4.28 BY</a:t>
            </a:r>
            <a:endParaRPr lang="en-US" dirty="0"/>
          </a:p>
        </p:txBody>
      </p:sp>
      <p:sp>
        <p:nvSpPr>
          <p:cNvPr id="8" name="TextBox 7"/>
          <p:cNvSpPr txBox="1"/>
          <p:nvPr/>
        </p:nvSpPr>
        <p:spPr>
          <a:xfrm>
            <a:off x="6324600" y="457200"/>
            <a:ext cx="1372555" cy="954107"/>
          </a:xfrm>
          <a:prstGeom prst="rect">
            <a:avLst/>
          </a:prstGeom>
          <a:noFill/>
        </p:spPr>
        <p:txBody>
          <a:bodyPr wrap="none" rtlCol="0">
            <a:spAutoFit/>
          </a:bodyPr>
          <a:lstStyle/>
          <a:p>
            <a:r>
              <a:rPr lang="en-US" sz="2800" b="1" dirty="0" smtClean="0">
                <a:solidFill>
                  <a:srgbClr val="C00000"/>
                </a:solidFill>
              </a:rPr>
              <a:t>Earth is </a:t>
            </a:r>
          </a:p>
          <a:p>
            <a:r>
              <a:rPr lang="en-US" sz="2800" b="1" dirty="0" smtClean="0">
                <a:solidFill>
                  <a:srgbClr val="C00000"/>
                </a:solidFill>
              </a:rPr>
              <a:t>4.56 BY</a:t>
            </a:r>
            <a:endParaRPr 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20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20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2000"/>
                                        <p:tgtEl>
                                          <p:spTgt spid="8">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fade">
                                      <p:cBhvr>
                                        <p:cTn id="26"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7" grpId="0" build="allAtOnce"/>
      <p:bldP spid="8"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152400" y="152400"/>
            <a:ext cx="8382000" cy="4062651"/>
          </a:xfrm>
          <a:prstGeom prst="rect">
            <a:avLst/>
          </a:prstGeom>
        </p:spPr>
        <p:txBody>
          <a:bodyPr wrap="square">
            <a:spAutoFit/>
          </a:bodyPr>
          <a:lstStyle/>
          <a:p>
            <a:r>
              <a:rPr lang="en-US" sz="3200" b="1" i="1" dirty="0" smtClean="0">
                <a:solidFill>
                  <a:schemeClr val="accent1">
                    <a:lumMod val="40000"/>
                    <a:lumOff val="60000"/>
                  </a:schemeClr>
                </a:solidFill>
              </a:rPr>
              <a:t>To figure out the age of earth, we need to look outward rather than downward! </a:t>
            </a:r>
          </a:p>
          <a:p>
            <a:endParaRPr lang="en-US" sz="3200" b="1" i="1" dirty="0" smtClean="0">
              <a:solidFill>
                <a:schemeClr val="accent1">
                  <a:lumMod val="40000"/>
                  <a:lumOff val="60000"/>
                </a:schemeClr>
              </a:solidFill>
            </a:endParaRPr>
          </a:p>
          <a:p>
            <a:r>
              <a:rPr lang="en-US" sz="3200" b="1" i="1" dirty="0" smtClean="0">
                <a:solidFill>
                  <a:schemeClr val="accent3">
                    <a:lumMod val="40000"/>
                    <a:lumOff val="60000"/>
                  </a:schemeClr>
                </a:solidFill>
              </a:rPr>
              <a:t>We use meteorites and not rocks from earth to date the earth!!  WHY??</a:t>
            </a:r>
          </a:p>
          <a:p>
            <a:endParaRPr lang="en-US" dirty="0" smtClean="0">
              <a:solidFill>
                <a:schemeClr val="accent1">
                  <a:lumMod val="40000"/>
                  <a:lumOff val="60000"/>
                </a:schemeClr>
              </a:solidFill>
            </a:endParaRPr>
          </a:p>
          <a:p>
            <a:r>
              <a:rPr lang="en-US" sz="2000" dirty="0" smtClean="0">
                <a:solidFill>
                  <a:schemeClr val="accent1">
                    <a:lumMod val="40000"/>
                    <a:lumOff val="60000"/>
                  </a:schemeClr>
                </a:solidFill>
              </a:rPr>
              <a:t>Meteorites that come from the asteroid belt are about the same age as the solar system, approximately 4.6 billion years old. </a:t>
            </a:r>
            <a:r>
              <a:rPr lang="en-US" sz="2000" b="1" dirty="0" smtClean="0">
                <a:solidFill>
                  <a:schemeClr val="accent1">
                    <a:lumMod val="40000"/>
                    <a:lumOff val="60000"/>
                  </a:schemeClr>
                </a:solidFill>
              </a:rPr>
              <a:t>No Earth rocks are this old, because they have all been ground up and reformed repeatedly by erosion and the Earth's tectonic plate system.</a:t>
            </a:r>
            <a:endParaRPr lang="en-US" sz="2000" b="1" dirty="0">
              <a:solidFill>
                <a:schemeClr val="accent1">
                  <a:lumMod val="40000"/>
                  <a:lumOff val="60000"/>
                </a:schemeClr>
              </a:solidFill>
            </a:endParaRPr>
          </a:p>
        </p:txBody>
      </p:sp>
      <p:sp>
        <p:nvSpPr>
          <p:cNvPr id="3" name="Rectangle 2"/>
          <p:cNvSpPr/>
          <p:nvPr/>
        </p:nvSpPr>
        <p:spPr>
          <a:xfrm>
            <a:off x="2743200" y="4572000"/>
            <a:ext cx="5867400" cy="1938992"/>
          </a:xfrm>
          <a:prstGeom prst="rect">
            <a:avLst/>
          </a:prstGeom>
        </p:spPr>
        <p:txBody>
          <a:bodyPr wrap="square">
            <a:spAutoFit/>
          </a:bodyPr>
          <a:lstStyle/>
          <a:p>
            <a:r>
              <a:rPr lang="en-US" dirty="0" smtClean="0">
                <a:solidFill>
                  <a:schemeClr val="accent1">
                    <a:lumMod val="40000"/>
                    <a:lumOff val="60000"/>
                  </a:schemeClr>
                </a:solidFill>
              </a:rPr>
              <a:t> </a:t>
            </a:r>
            <a:r>
              <a:rPr lang="en-US" sz="2000" dirty="0" smtClean="0">
                <a:solidFill>
                  <a:schemeClr val="accent1">
                    <a:lumMod val="40000"/>
                    <a:lumOff val="60000"/>
                  </a:schemeClr>
                </a:solidFill>
              </a:rPr>
              <a:t>Most primitive meteorites formed during a "brief" interval of only 20 million years, some 4.6 billion years ago. </a:t>
            </a:r>
          </a:p>
          <a:p>
            <a:endParaRPr lang="en-US" sz="2000" dirty="0" smtClean="0">
              <a:solidFill>
                <a:schemeClr val="accent1">
                  <a:lumMod val="40000"/>
                  <a:lumOff val="60000"/>
                </a:schemeClr>
              </a:solidFill>
            </a:endParaRPr>
          </a:p>
          <a:p>
            <a:endParaRPr lang="en-US" sz="2000" dirty="0" smtClean="0">
              <a:solidFill>
                <a:schemeClr val="accent1">
                  <a:lumMod val="40000"/>
                  <a:lumOff val="60000"/>
                </a:schemeClr>
              </a:solidFill>
            </a:endParaRPr>
          </a:p>
          <a:p>
            <a:r>
              <a:rPr lang="en-US" sz="2000" dirty="0" smtClean="0">
                <a:solidFill>
                  <a:schemeClr val="accent1">
                    <a:lumMod val="40000"/>
                    <a:lumOff val="60000"/>
                  </a:schemeClr>
                </a:solidFill>
              </a:rPr>
              <a:t>This interval marked the birth of planetary material.</a:t>
            </a:r>
            <a:endParaRPr lang="en-US" sz="2000" dirty="0">
              <a:solidFill>
                <a:schemeClr val="accent1">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meteorites.wustl.edu/id/oc_5124_richarton_l.jpg"/>
          <p:cNvPicPr>
            <a:picLocks noChangeAspect="1" noChangeArrowheads="1"/>
          </p:cNvPicPr>
          <p:nvPr/>
        </p:nvPicPr>
        <p:blipFill>
          <a:blip r:embed="rId2" cstate="print"/>
          <a:srcRect/>
          <a:stretch>
            <a:fillRect/>
          </a:stretch>
        </p:blipFill>
        <p:spPr bwMode="auto">
          <a:xfrm>
            <a:off x="-914400" y="-742950"/>
            <a:ext cx="11430000" cy="7600950"/>
          </a:xfrm>
          <a:prstGeom prst="rect">
            <a:avLst/>
          </a:prstGeom>
          <a:noFill/>
        </p:spPr>
      </p:pic>
      <p:sp>
        <p:nvSpPr>
          <p:cNvPr id="3" name="Rectangle 2"/>
          <p:cNvSpPr/>
          <p:nvPr/>
        </p:nvSpPr>
        <p:spPr>
          <a:xfrm>
            <a:off x="1066800" y="3124200"/>
            <a:ext cx="7010400" cy="2554545"/>
          </a:xfrm>
          <a:prstGeom prst="rect">
            <a:avLst/>
          </a:prstGeom>
          <a:solidFill>
            <a:schemeClr val="bg1">
              <a:alpha val="43000"/>
            </a:schemeClr>
          </a:solidFill>
        </p:spPr>
        <p:txBody>
          <a:bodyPr wrap="square">
            <a:spAutoFit/>
          </a:bodyPr>
          <a:lstStyle/>
          <a:p>
            <a:r>
              <a:rPr lang="en-US" sz="3200" b="1" dirty="0" smtClean="0">
                <a:latin typeface="Arial Unicode MS" pitchFamily="34" charset="-128"/>
                <a:ea typeface="Arial Unicode MS" pitchFamily="34" charset="-128"/>
                <a:cs typeface="Arial Unicode MS" pitchFamily="34" charset="-128"/>
              </a:rPr>
              <a:t>Asteroids that did not completely melt are thought to consist of material that formed in the solar nebula.  The stony meteorites from these bodies are called </a:t>
            </a:r>
            <a:r>
              <a:rPr lang="en-US" sz="3200" b="1" dirty="0" err="1" smtClean="0">
                <a:solidFill>
                  <a:srgbClr val="FF0000"/>
                </a:solidFill>
                <a:latin typeface="Arial Unicode MS" pitchFamily="34" charset="-128"/>
                <a:ea typeface="Arial Unicode MS" pitchFamily="34" charset="-128"/>
                <a:cs typeface="Arial Unicode MS" pitchFamily="34" charset="-128"/>
              </a:rPr>
              <a:t>chondrites</a:t>
            </a:r>
            <a:r>
              <a:rPr lang="en-US" sz="3200" b="1" dirty="0" smtClean="0">
                <a:solidFill>
                  <a:srgbClr val="FF0000"/>
                </a:solidFill>
                <a:latin typeface="Arial Unicode MS" pitchFamily="34" charset="-128"/>
                <a:ea typeface="Arial Unicode MS" pitchFamily="34" charset="-128"/>
                <a:cs typeface="Arial Unicode MS" pitchFamily="34" charset="-128"/>
              </a:rPr>
              <a:t>.</a:t>
            </a:r>
            <a:endParaRPr lang="en-US" sz="3200" b="1" dirty="0">
              <a:solidFill>
                <a:srgbClr val="FF0000"/>
              </a:solidFill>
              <a:latin typeface="Arial Unicode MS" pitchFamily="34" charset="-128"/>
              <a:ea typeface="Arial Unicode MS" pitchFamily="34" charset="-128"/>
              <a:cs typeface="Arial Unicode MS" pitchFamily="34" charset="-128"/>
            </a:endParaRPr>
          </a:p>
        </p:txBody>
      </p:sp>
      <p:graphicFrame>
        <p:nvGraphicFramePr>
          <p:cNvPr id="5" name="Table 4"/>
          <p:cNvGraphicFramePr>
            <a:graphicFrameLocks noGrp="1"/>
          </p:cNvGraphicFramePr>
          <p:nvPr/>
        </p:nvGraphicFramePr>
        <p:xfrm>
          <a:off x="685800" y="533400"/>
          <a:ext cx="7696198" cy="1143568"/>
        </p:xfrm>
        <a:graphic>
          <a:graphicData uri="http://schemas.openxmlformats.org/drawingml/2006/table">
            <a:tbl>
              <a:tblPr/>
              <a:tblGrid>
                <a:gridCol w="1942032"/>
                <a:gridCol w="5754166"/>
              </a:tblGrid>
              <a:tr h="546187">
                <a:tc>
                  <a:txBody>
                    <a:bodyPr/>
                    <a:lstStyle/>
                    <a:p>
                      <a:pPr algn="l"/>
                      <a:r>
                        <a:rPr lang="en-US" sz="1800" b="1" dirty="0">
                          <a:solidFill>
                            <a:srgbClr val="000000"/>
                          </a:solidFill>
                          <a:latin typeface="Arial"/>
                        </a:rPr>
                        <a:t>Asteroid</a:t>
                      </a:r>
                    </a:p>
                  </a:txBody>
                  <a:tcPr marL="23144" marR="23144" marT="23144" marB="23144" anchor="ctr">
                    <a:lnL>
                      <a:noFill/>
                    </a:lnL>
                    <a:lnR>
                      <a:noFill/>
                    </a:lnR>
                    <a:lnT>
                      <a:noFill/>
                    </a:lnT>
                    <a:lnB>
                      <a:noFill/>
                    </a:lnB>
                    <a:solidFill>
                      <a:srgbClr val="FFFFFF">
                        <a:alpha val="54000"/>
                      </a:srgbClr>
                    </a:solidFill>
                  </a:tcPr>
                </a:tc>
                <a:tc>
                  <a:txBody>
                    <a:bodyPr/>
                    <a:lstStyle/>
                    <a:p>
                      <a:pPr algn="l"/>
                      <a:endParaRPr lang="en-US" sz="1800" b="1" dirty="0" smtClean="0">
                        <a:solidFill>
                          <a:srgbClr val="000000"/>
                        </a:solidFill>
                        <a:latin typeface="Arial"/>
                      </a:endParaRPr>
                    </a:p>
                    <a:p>
                      <a:pPr algn="l"/>
                      <a:r>
                        <a:rPr lang="en-US" sz="1800" b="1" dirty="0" smtClean="0">
                          <a:solidFill>
                            <a:srgbClr val="000000"/>
                          </a:solidFill>
                          <a:latin typeface="Arial"/>
                        </a:rPr>
                        <a:t>A </a:t>
                      </a:r>
                      <a:r>
                        <a:rPr lang="en-US" sz="1800" b="1" dirty="0">
                          <a:solidFill>
                            <a:srgbClr val="000000"/>
                          </a:solidFill>
                          <a:latin typeface="Arial"/>
                        </a:rPr>
                        <a:t>relatively small, inactive, rocky body orbiting the Sun</a:t>
                      </a:r>
                      <a:r>
                        <a:rPr lang="en-US" sz="1800" b="1" dirty="0" smtClean="0">
                          <a:solidFill>
                            <a:srgbClr val="000000"/>
                          </a:solidFill>
                          <a:latin typeface="Arial"/>
                        </a:rPr>
                        <a:t>.</a:t>
                      </a:r>
                    </a:p>
                    <a:p>
                      <a:pPr algn="l"/>
                      <a:endParaRPr lang="en-US" sz="1800" b="1" dirty="0">
                        <a:solidFill>
                          <a:srgbClr val="000000"/>
                        </a:solidFill>
                        <a:latin typeface="Arial"/>
                      </a:endParaRPr>
                    </a:p>
                  </a:txBody>
                  <a:tcPr marL="23144" marR="23144" marT="23144" marB="23144">
                    <a:lnL>
                      <a:noFill/>
                    </a:lnL>
                    <a:lnR>
                      <a:noFill/>
                    </a:lnR>
                    <a:lnT>
                      <a:noFill/>
                    </a:lnT>
                    <a:lnB>
                      <a:noFill/>
                    </a:lnB>
                    <a:solidFill>
                      <a:srgbClr val="FFFFFF">
                        <a:alpha val="54000"/>
                      </a:srgbClr>
                    </a:solidFill>
                  </a:tcPr>
                </a:tc>
              </a:tr>
            </a:tbl>
          </a:graphicData>
        </a:graphic>
      </p:graphicFrame>
      <p:graphicFrame>
        <p:nvGraphicFramePr>
          <p:cNvPr id="6" name="Table 5"/>
          <p:cNvGraphicFramePr>
            <a:graphicFrameLocks noGrp="1"/>
          </p:cNvGraphicFramePr>
          <p:nvPr/>
        </p:nvGraphicFramePr>
        <p:xfrm>
          <a:off x="685800" y="1752600"/>
          <a:ext cx="7696200" cy="879453"/>
        </p:xfrm>
        <a:graphic>
          <a:graphicData uri="http://schemas.openxmlformats.org/drawingml/2006/table">
            <a:tbl>
              <a:tblPr/>
              <a:tblGrid>
                <a:gridCol w="1942033"/>
                <a:gridCol w="5754167"/>
              </a:tblGrid>
              <a:tr h="879453">
                <a:tc>
                  <a:txBody>
                    <a:bodyPr/>
                    <a:lstStyle/>
                    <a:p>
                      <a:pPr algn="l"/>
                      <a:r>
                        <a:rPr lang="en-US" sz="1800" b="1" dirty="0">
                          <a:solidFill>
                            <a:srgbClr val="000000"/>
                          </a:solidFill>
                          <a:latin typeface="Arial"/>
                        </a:rPr>
                        <a:t>Meteorite</a:t>
                      </a:r>
                    </a:p>
                  </a:txBody>
                  <a:tcPr marL="23144" marR="23144" marT="23144" marB="23144" anchor="ctr">
                    <a:lnL>
                      <a:noFill/>
                    </a:lnL>
                    <a:lnR>
                      <a:noFill/>
                    </a:lnR>
                    <a:lnT>
                      <a:noFill/>
                    </a:lnT>
                    <a:lnB>
                      <a:noFill/>
                    </a:lnB>
                    <a:solidFill>
                      <a:srgbClr val="FFFFFF">
                        <a:alpha val="55000"/>
                      </a:srgbClr>
                    </a:solidFill>
                  </a:tcPr>
                </a:tc>
                <a:tc>
                  <a:txBody>
                    <a:bodyPr/>
                    <a:lstStyle/>
                    <a:p>
                      <a:pPr algn="l"/>
                      <a:r>
                        <a:rPr lang="en-US" sz="1800" b="1" dirty="0">
                          <a:solidFill>
                            <a:srgbClr val="000000"/>
                          </a:solidFill>
                          <a:latin typeface="Arial"/>
                        </a:rPr>
                        <a:t>A meteoroid that survives its passage through the Earth's atmosphere and lands upon the Earth's surface.</a:t>
                      </a:r>
                    </a:p>
                  </a:txBody>
                  <a:tcPr marL="23144" marR="23144" marT="23144" marB="23144">
                    <a:lnL>
                      <a:noFill/>
                    </a:lnL>
                    <a:lnR>
                      <a:noFill/>
                    </a:lnR>
                    <a:lnT>
                      <a:noFill/>
                    </a:lnT>
                    <a:lnB>
                      <a:noFill/>
                    </a:lnB>
                    <a:solidFill>
                      <a:srgbClr val="FFFFFF">
                        <a:alpha val="55000"/>
                      </a:srgb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8130" name="Picture 2" descr="asteroid breakup"/>
          <p:cNvPicPr>
            <a:picLocks noChangeAspect="1" noChangeArrowheads="1"/>
          </p:cNvPicPr>
          <p:nvPr/>
        </p:nvPicPr>
        <p:blipFill>
          <a:blip r:embed="rId2" cstate="print"/>
          <a:srcRect/>
          <a:stretch>
            <a:fillRect/>
          </a:stretch>
        </p:blipFill>
        <p:spPr bwMode="auto">
          <a:xfrm>
            <a:off x="4953000" y="3733800"/>
            <a:ext cx="3924300" cy="2943225"/>
          </a:xfrm>
          <a:prstGeom prst="rect">
            <a:avLst/>
          </a:prstGeom>
          <a:noFill/>
        </p:spPr>
      </p:pic>
      <p:sp>
        <p:nvSpPr>
          <p:cNvPr id="4" name="Rectangle 3"/>
          <p:cNvSpPr/>
          <p:nvPr/>
        </p:nvSpPr>
        <p:spPr>
          <a:xfrm>
            <a:off x="228600" y="457200"/>
            <a:ext cx="6629400" cy="2954655"/>
          </a:xfrm>
          <a:prstGeom prst="rect">
            <a:avLst/>
          </a:prstGeom>
        </p:spPr>
        <p:txBody>
          <a:bodyPr wrap="square">
            <a:spAutoFit/>
          </a:bodyPr>
          <a:lstStyle/>
          <a:p>
            <a:r>
              <a:rPr lang="en-US" sz="3200" dirty="0" smtClean="0">
                <a:solidFill>
                  <a:srgbClr val="ADD8E6"/>
                </a:solidFill>
                <a:latin typeface="Arial" pitchFamily="34" charset="0"/>
                <a:cs typeface="Arial" pitchFamily="34" charset="0"/>
              </a:rPr>
              <a:t>Most meteorites are believed to originate in the asteroid belt between Mars and Jupiter, </a:t>
            </a:r>
          </a:p>
          <a:p>
            <a:r>
              <a:rPr lang="en-US" dirty="0" smtClean="0">
                <a:solidFill>
                  <a:srgbClr val="ADD8E6"/>
                </a:solidFill>
                <a:latin typeface="Arial" pitchFamily="34" charset="0"/>
                <a:cs typeface="Arial" pitchFamily="34" charset="0"/>
              </a:rPr>
              <a:t>and were formed early in the history of the Solar System ~4.56 billion years ago. These fragments of asteroids were either knocked out of their orbit of the Sun, and into Earth-crossing orbits, through collision with other objects or through interaction of gravitational forces exerted by the Sun and Jupiter</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15000" t="11111" r="52500" b="8889"/>
          <a:stretch>
            <a:fillRect/>
          </a:stretch>
        </p:blipFill>
        <p:spPr bwMode="auto">
          <a:xfrm>
            <a:off x="1828800" y="0"/>
            <a:ext cx="5113867" cy="7080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jm-derochette.be/images/WF_1/SAH97210d_LPA_I.jpg"/>
          <p:cNvPicPr>
            <a:picLocks noChangeAspect="1" noChangeArrowheads="1"/>
          </p:cNvPicPr>
          <p:nvPr/>
        </p:nvPicPr>
        <p:blipFill>
          <a:blip r:embed="rId2" cstate="print"/>
          <a:srcRect r="52635"/>
          <a:stretch>
            <a:fillRect/>
          </a:stretch>
        </p:blipFill>
        <p:spPr bwMode="auto">
          <a:xfrm>
            <a:off x="-1981200" y="-15240000"/>
            <a:ext cx="15925800" cy="23279101"/>
          </a:xfrm>
          <a:prstGeom prst="rect">
            <a:avLst/>
          </a:prstGeom>
          <a:noFill/>
        </p:spPr>
      </p:pic>
      <p:sp>
        <p:nvSpPr>
          <p:cNvPr id="4" name="Rectangle 3"/>
          <p:cNvSpPr/>
          <p:nvPr/>
        </p:nvSpPr>
        <p:spPr>
          <a:xfrm>
            <a:off x="228600" y="533400"/>
            <a:ext cx="8763000" cy="3477875"/>
          </a:xfrm>
          <a:prstGeom prst="rect">
            <a:avLst/>
          </a:prstGeom>
          <a:solidFill>
            <a:srgbClr val="FFFFFF">
              <a:alpha val="67000"/>
            </a:srgbClr>
          </a:solidFill>
        </p:spPr>
        <p:txBody>
          <a:bodyPr wrap="square">
            <a:spAutoFit/>
          </a:bodyPr>
          <a:lstStyle/>
          <a:p>
            <a:pPr algn="ctr"/>
            <a:r>
              <a:rPr lang="en-US" sz="2800" b="1" dirty="0" smtClean="0">
                <a:latin typeface="Arial Unicode MS" pitchFamily="34" charset="-128"/>
                <a:ea typeface="Arial Unicode MS" pitchFamily="34" charset="-128"/>
                <a:cs typeface="Arial Unicode MS" pitchFamily="34" charset="-128"/>
              </a:rPr>
              <a:t>Building blocks of the solar system</a:t>
            </a:r>
          </a:p>
          <a:p>
            <a:pPr algn="ctr"/>
            <a:endParaRPr lang="en-US" sz="2400" b="1" dirty="0" smtClean="0">
              <a:latin typeface="Arial Unicode MS" pitchFamily="34" charset="-128"/>
              <a:ea typeface="Arial Unicode MS" pitchFamily="34" charset="-128"/>
              <a:cs typeface="Arial Unicode MS" pitchFamily="34" charset="-128"/>
            </a:endParaRPr>
          </a:p>
          <a:p>
            <a:r>
              <a:rPr lang="en-US" sz="2400" b="1" dirty="0" err="1" smtClean="0">
                <a:latin typeface="Arial Unicode MS" pitchFamily="34" charset="-128"/>
                <a:ea typeface="Arial Unicode MS" pitchFamily="34" charset="-128"/>
                <a:cs typeface="Arial Unicode MS" pitchFamily="34" charset="-128"/>
              </a:rPr>
              <a:t>Chondrites</a:t>
            </a:r>
            <a:r>
              <a:rPr lang="en-US" sz="2400" b="1" dirty="0" smtClean="0">
                <a:latin typeface="Arial Unicode MS" pitchFamily="34" charset="-128"/>
                <a:ea typeface="Arial Unicode MS" pitchFamily="34" charset="-128"/>
                <a:cs typeface="Arial Unicode MS" pitchFamily="34" charset="-128"/>
              </a:rPr>
              <a:t> are the materials from which the solar system formed and have been changed little compared with rocks from the larger planets </a:t>
            </a:r>
            <a:r>
              <a:rPr lang="en-US" sz="2400" b="1" i="1" dirty="0" smtClean="0">
                <a:latin typeface="Arial Unicode MS" pitchFamily="34" charset="-128"/>
                <a:ea typeface="Arial Unicode MS" pitchFamily="34" charset="-128"/>
                <a:cs typeface="Arial Unicode MS" pitchFamily="34" charset="-128"/>
              </a:rPr>
              <a:t>that have been subjected to billions of years of geological activity</a:t>
            </a:r>
            <a:r>
              <a:rPr lang="en-US" sz="2400" b="1" dirty="0" smtClean="0">
                <a:latin typeface="Arial Unicode MS" pitchFamily="34" charset="-128"/>
                <a:ea typeface="Arial Unicode MS" pitchFamily="34" charset="-128"/>
                <a:cs typeface="Arial Unicode MS" pitchFamily="34" charset="-128"/>
              </a:rPr>
              <a:t>. They are very similar in composition to the sun and can tell us a lot about how the solar system formed.</a:t>
            </a:r>
            <a:endParaRPr lang="en-US" sz="2400" dirty="0" smtClean="0">
              <a:latin typeface="Arial Unicode MS" pitchFamily="34" charset="-128"/>
              <a:ea typeface="Arial Unicode MS" pitchFamily="34" charset="-128"/>
              <a:cs typeface="Arial Unicode MS" pitchFamily="34" charset="-128"/>
            </a:endParaRPr>
          </a:p>
          <a:p>
            <a:endParaRPr lang="en-US" sz="2400" dirty="0">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radiometric dating"/>
          <p:cNvPicPr>
            <a:picLocks noChangeAspect="1" noChangeArrowheads="1"/>
          </p:cNvPicPr>
          <p:nvPr/>
        </p:nvPicPr>
        <p:blipFill>
          <a:blip r:embed="rId2" cstate="print"/>
          <a:srcRect/>
          <a:stretch>
            <a:fillRect/>
          </a:stretch>
        </p:blipFill>
        <p:spPr bwMode="auto">
          <a:xfrm>
            <a:off x="533400" y="2286000"/>
            <a:ext cx="8077200" cy="3154363"/>
          </a:xfrm>
          <a:prstGeom prst="rect">
            <a:avLst/>
          </a:prstGeom>
          <a:noFill/>
          <a:ln w="76200">
            <a:solidFill>
              <a:srgbClr val="9933FF"/>
            </a:solidFill>
            <a:miter lim="800000"/>
            <a:headEnd/>
            <a:tailEnd/>
          </a:ln>
        </p:spPr>
      </p:pic>
      <p:sp>
        <p:nvSpPr>
          <p:cNvPr id="35843" name="Text Box 3"/>
          <p:cNvSpPr txBox="1">
            <a:spLocks noChangeArrowheads="1"/>
          </p:cNvSpPr>
          <p:nvPr/>
        </p:nvSpPr>
        <p:spPr bwMode="auto">
          <a:xfrm>
            <a:off x="1143000" y="457200"/>
            <a:ext cx="7254875" cy="1200329"/>
          </a:xfrm>
          <a:prstGeom prst="rect">
            <a:avLst/>
          </a:prstGeom>
          <a:noFill/>
          <a:ln w="9525">
            <a:noFill/>
            <a:miter lim="800000"/>
            <a:headEnd/>
            <a:tailEnd/>
          </a:ln>
        </p:spPr>
        <p:txBody>
          <a:bodyPr>
            <a:spAutoFit/>
          </a:bodyPr>
          <a:lstStyle/>
          <a:p>
            <a:pPr algn="ctr"/>
            <a:r>
              <a:rPr lang="en-US" sz="2400" b="1" dirty="0">
                <a:solidFill>
                  <a:srgbClr val="0000FF"/>
                </a:solidFill>
              </a:rPr>
              <a:t>Measuring ratios of parent/daughter isotopes in </a:t>
            </a:r>
            <a:r>
              <a:rPr lang="en-US" sz="2400" b="1" dirty="0" smtClean="0">
                <a:solidFill>
                  <a:srgbClr val="0000FF"/>
                </a:solidFill>
              </a:rPr>
              <a:t>enables scientists </a:t>
            </a:r>
            <a:r>
              <a:rPr lang="en-US" sz="2400" b="1" dirty="0">
                <a:solidFill>
                  <a:srgbClr val="0000FF"/>
                </a:solidFill>
              </a:rPr>
              <a:t>to accurately date </a:t>
            </a:r>
            <a:r>
              <a:rPr lang="en-US" sz="2400" b="1" dirty="0" smtClean="0">
                <a:solidFill>
                  <a:srgbClr val="0000FF"/>
                </a:solidFill>
              </a:rPr>
              <a:t>planetary bodies and meteorites</a:t>
            </a:r>
            <a:endParaRPr lang="en-US" sz="2400" b="1" dirty="0">
              <a:solidFill>
                <a:srgbClr val="0000FF"/>
              </a:solidFill>
            </a:endParaRPr>
          </a:p>
        </p:txBody>
      </p:sp>
      <p:sp>
        <p:nvSpPr>
          <p:cNvPr id="35844" name="Slide Number Placeholder 3"/>
          <p:cNvSpPr>
            <a:spLocks noGrp="1"/>
          </p:cNvSpPr>
          <p:nvPr>
            <p:ph type="sldNum" sz="quarter" idx="12"/>
          </p:nvPr>
        </p:nvSpPr>
        <p:spPr>
          <a:noFill/>
        </p:spPr>
        <p:txBody>
          <a:bodyPr/>
          <a:lstStyle/>
          <a:p>
            <a:fld id="{7D49CFCE-25B7-4FE5-96F3-4514C8A08B8F}" type="slidenum">
              <a:rPr lang="en-US" smtClean="0">
                <a:latin typeface="Arial" pitchFamily="34" charset="0"/>
              </a:rPr>
              <a:pPr/>
              <a:t>28</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7" name="Text Box 9"/>
          <p:cNvSpPr txBox="1">
            <a:spLocks noChangeArrowheads="1"/>
          </p:cNvSpPr>
          <p:nvPr/>
        </p:nvSpPr>
        <p:spPr bwMode="auto">
          <a:xfrm>
            <a:off x="1752600" y="5181600"/>
            <a:ext cx="5562600" cy="2032000"/>
          </a:xfrm>
          <a:prstGeom prst="rect">
            <a:avLst/>
          </a:prstGeom>
          <a:noFill/>
          <a:ln w="9525">
            <a:noFill/>
            <a:miter lim="800000"/>
            <a:headEnd/>
            <a:tailEnd/>
          </a:ln>
        </p:spPr>
        <p:txBody>
          <a:bodyPr>
            <a:spAutoFit/>
          </a:bodyPr>
          <a:lstStyle/>
          <a:p>
            <a:r>
              <a:rPr lang="en-US">
                <a:solidFill>
                  <a:srgbClr val="002060"/>
                </a:solidFill>
              </a:rPr>
              <a:t>Uranium always has 92 protons (thus atomic # 92)</a:t>
            </a:r>
          </a:p>
          <a:p>
            <a:endParaRPr lang="en-US">
              <a:solidFill>
                <a:srgbClr val="002060"/>
              </a:solidFill>
            </a:endParaRPr>
          </a:p>
          <a:p>
            <a:endParaRPr lang="en-US">
              <a:solidFill>
                <a:srgbClr val="002060"/>
              </a:solidFill>
            </a:endParaRPr>
          </a:p>
          <a:p>
            <a:pPr algn="ctr"/>
            <a:r>
              <a:rPr lang="en-US">
                <a:solidFill>
                  <a:srgbClr val="002060"/>
                </a:solidFill>
              </a:rPr>
              <a:t># neutrons vary, creating </a:t>
            </a:r>
            <a:r>
              <a:rPr lang="en-US" b="1" i="1">
                <a:solidFill>
                  <a:srgbClr val="002060"/>
                </a:solidFill>
              </a:rPr>
              <a:t>isotopes</a:t>
            </a:r>
            <a:r>
              <a:rPr lang="en-US">
                <a:solidFill>
                  <a:srgbClr val="002060"/>
                </a:solidFill>
              </a:rPr>
              <a:t>:</a:t>
            </a:r>
          </a:p>
          <a:p>
            <a:pPr algn="ctr"/>
            <a:r>
              <a:rPr lang="en-US">
                <a:solidFill>
                  <a:srgbClr val="002060"/>
                </a:solidFill>
              </a:rPr>
              <a:t>U-235, U-238, U-234</a:t>
            </a:r>
          </a:p>
          <a:p>
            <a:pPr algn="ctr"/>
            <a:endParaRPr lang="en-US"/>
          </a:p>
          <a:p>
            <a:pPr algn="ctr"/>
            <a:endParaRPr lang="en-US"/>
          </a:p>
        </p:txBody>
      </p:sp>
      <p:sp>
        <p:nvSpPr>
          <p:cNvPr id="32771" name="Slide Number Placeholder 6"/>
          <p:cNvSpPr>
            <a:spLocks noGrp="1"/>
          </p:cNvSpPr>
          <p:nvPr>
            <p:ph type="sldNum" sz="quarter" idx="12"/>
          </p:nvPr>
        </p:nvSpPr>
        <p:spPr>
          <a:noFill/>
        </p:spPr>
        <p:txBody>
          <a:bodyPr/>
          <a:lstStyle/>
          <a:p>
            <a:fld id="{DCB0C53B-57AE-46DC-B276-3F636D814A87}" type="slidenum">
              <a:rPr lang="en-US" smtClean="0">
                <a:latin typeface="Arial" pitchFamily="34" charset="0"/>
              </a:rPr>
              <a:pPr/>
              <a:t>29</a:t>
            </a:fld>
            <a:endParaRPr lang="en-US" smtClean="0">
              <a:latin typeface="Arial" pitchFamily="34" charset="0"/>
            </a:endParaRPr>
          </a:p>
        </p:txBody>
      </p:sp>
      <p:sp>
        <p:nvSpPr>
          <p:cNvPr id="32772" name="TextBox 7"/>
          <p:cNvSpPr txBox="1">
            <a:spLocks noChangeArrowheads="1"/>
          </p:cNvSpPr>
          <p:nvPr/>
        </p:nvSpPr>
        <p:spPr bwMode="auto">
          <a:xfrm>
            <a:off x="2438400" y="304800"/>
            <a:ext cx="4222053" cy="646331"/>
          </a:xfrm>
          <a:prstGeom prst="rect">
            <a:avLst/>
          </a:prstGeom>
          <a:noFill/>
          <a:ln w="9525">
            <a:noFill/>
            <a:miter lim="800000"/>
            <a:headEnd/>
            <a:tailEnd/>
          </a:ln>
        </p:spPr>
        <p:txBody>
          <a:bodyPr wrap="none">
            <a:spAutoFit/>
          </a:bodyPr>
          <a:lstStyle/>
          <a:p>
            <a:pPr algn="ctr"/>
            <a:r>
              <a:rPr lang="en-US" b="1" dirty="0" smtClean="0"/>
              <a:t>Good example of long-lived radioisotopes:</a:t>
            </a:r>
          </a:p>
          <a:p>
            <a:pPr algn="ctr"/>
            <a:r>
              <a:rPr lang="en-US" b="1" dirty="0" smtClean="0"/>
              <a:t>Uranium</a:t>
            </a:r>
            <a:endParaRPr lang="en-US" b="1" dirty="0"/>
          </a:p>
        </p:txBody>
      </p:sp>
      <p:pic>
        <p:nvPicPr>
          <p:cNvPr id="32773" name="Picture 6" descr="Exemples d'isotopes de l'uranium. "/>
          <p:cNvPicPr>
            <a:picLocks noChangeAspect="1" noChangeArrowheads="1"/>
          </p:cNvPicPr>
          <p:nvPr/>
        </p:nvPicPr>
        <p:blipFill>
          <a:blip r:embed="rId2" cstate="print"/>
          <a:srcRect/>
          <a:stretch>
            <a:fillRect/>
          </a:stretch>
        </p:blipFill>
        <p:spPr bwMode="auto">
          <a:xfrm>
            <a:off x="609600" y="1066800"/>
            <a:ext cx="7653338" cy="3505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6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DC386C7-8D0B-4DD5-A7C4-DC6610A4E546}" type="slidenum">
              <a:rPr lang="en-US" smtClean="0"/>
              <a:pPr>
                <a:defRPr/>
              </a:pPr>
              <a:t>3</a:t>
            </a:fld>
            <a:endParaRPr lang="en-US"/>
          </a:p>
        </p:txBody>
      </p:sp>
      <p:sp>
        <p:nvSpPr>
          <p:cNvPr id="29699" name="TextBox 7"/>
          <p:cNvSpPr txBox="1">
            <a:spLocks noChangeArrowheads="1"/>
          </p:cNvSpPr>
          <p:nvPr/>
        </p:nvSpPr>
        <p:spPr bwMode="auto">
          <a:xfrm>
            <a:off x="533400" y="5105400"/>
            <a:ext cx="8382000"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b="1" dirty="0" smtClean="0"/>
              <a:t>Evidence for Big Ban: abundance </a:t>
            </a:r>
            <a:r>
              <a:rPr lang="en-US" altLang="en-US" b="1" dirty="0"/>
              <a:t>of hydrogen and helium </a:t>
            </a:r>
            <a:endParaRPr lang="en-US" altLang="en-US" b="1" dirty="0" smtClean="0"/>
          </a:p>
          <a:p>
            <a:pPr algn="ctr" eaLnBrk="1" hangingPunct="1"/>
            <a:endParaRPr lang="en-US" altLang="en-US" b="1" dirty="0" smtClean="0"/>
          </a:p>
          <a:p>
            <a:pPr algn="ctr" eaLnBrk="1" hangingPunct="1"/>
            <a:r>
              <a:rPr lang="en-US" altLang="en-US" dirty="0" smtClean="0"/>
              <a:t>Stellar processes are unable to produce the abundances of H and He observed</a:t>
            </a:r>
          </a:p>
          <a:p>
            <a:pPr algn="ctr" eaLnBrk="1" hangingPunct="1"/>
            <a:endParaRPr lang="en-US" altLang="en-US" dirty="0"/>
          </a:p>
          <a:p>
            <a:pPr algn="ctr" eaLnBrk="1" hangingPunct="1"/>
            <a:r>
              <a:rPr lang="en-US" altLang="en-US" b="1" dirty="0" smtClean="0">
                <a:solidFill>
                  <a:srgbClr val="FF0000"/>
                </a:solidFill>
              </a:rPr>
              <a:t>H and He </a:t>
            </a:r>
            <a:r>
              <a:rPr lang="en-US" altLang="en-US" b="1" i="1" dirty="0" smtClean="0">
                <a:solidFill>
                  <a:srgbClr val="FF0000"/>
                </a:solidFill>
              </a:rPr>
              <a:t>are </a:t>
            </a:r>
            <a:r>
              <a:rPr lang="en-US" altLang="en-US" b="1" dirty="0">
                <a:solidFill>
                  <a:srgbClr val="FF0000"/>
                </a:solidFill>
              </a:rPr>
              <a:t>observed at levels that are predicted by the </a:t>
            </a:r>
            <a:r>
              <a:rPr lang="en-US" altLang="en-US" b="1" dirty="0" smtClean="0">
                <a:solidFill>
                  <a:srgbClr val="FF0000"/>
                </a:solidFill>
              </a:rPr>
              <a:t>Big Bang Theory</a:t>
            </a:r>
            <a:endParaRPr lang="en-US" altLang="en-US" b="1" dirty="0">
              <a:solidFill>
                <a:srgbClr val="FF0000"/>
              </a:solidFill>
            </a:endParaRPr>
          </a:p>
        </p:txBody>
      </p:sp>
      <p:pic>
        <p:nvPicPr>
          <p:cNvPr id="29700"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l="688" t="14444" r="68031" b="48889"/>
          <a:stretch>
            <a:fillRect/>
          </a:stretch>
        </p:blipFill>
        <p:spPr bwMode="auto">
          <a:xfrm>
            <a:off x="838200" y="152400"/>
            <a:ext cx="7396479" cy="4876800"/>
          </a:xfrm>
          <a:prstGeom prst="rect">
            <a:avLst/>
          </a:prstGeom>
          <a:noFill/>
          <a:ln w="9525" cmpd="thickThin">
            <a:solidFill>
              <a:srgbClr val="CC00FF"/>
            </a:solidFill>
            <a:miter lim="800000"/>
            <a:headEnd/>
            <a:tailEnd/>
          </a:ln>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0" y="0"/>
            <a:ext cx="856388" cy="369332"/>
          </a:xfrm>
          <a:prstGeom prst="rect">
            <a:avLst/>
          </a:prstGeom>
          <a:noFill/>
        </p:spPr>
        <p:txBody>
          <a:bodyPr wrap="none" rtlCol="0">
            <a:spAutoFit/>
          </a:bodyPr>
          <a:lstStyle/>
          <a:p>
            <a:r>
              <a:rPr lang="en-US" dirty="0" smtClean="0"/>
              <a:t>Review</a:t>
            </a:r>
            <a:endParaRPr lang="en-US" dirty="0"/>
          </a:p>
        </p:txBody>
      </p:sp>
    </p:spTree>
    <p:extLst>
      <p:ext uri="{BB962C8B-B14F-4D97-AF65-F5344CB8AC3E}">
        <p14:creationId xmlns:p14="http://schemas.microsoft.com/office/powerpoint/2010/main" xmlns="" val="10433922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533400"/>
            <a:ext cx="8229600" cy="1200329"/>
          </a:xfrm>
          <a:prstGeom prst="rect">
            <a:avLst/>
          </a:prstGeom>
          <a:noFill/>
        </p:spPr>
        <p:txBody>
          <a:bodyPr wrap="square" rtlCol="0">
            <a:spAutoFit/>
          </a:bodyPr>
          <a:lstStyle/>
          <a:p>
            <a:r>
              <a:rPr lang="en-US" sz="3600" b="1" dirty="0" smtClean="0">
                <a:latin typeface="+mj-lt"/>
              </a:rPr>
              <a:t>There are two main ways that heavy nuclei decay</a:t>
            </a:r>
            <a:endParaRPr lang="en-US" sz="3600" b="1" dirty="0">
              <a:latin typeface="+mj-lt"/>
            </a:endParaRPr>
          </a:p>
        </p:txBody>
      </p:sp>
      <p:sp>
        <p:nvSpPr>
          <p:cNvPr id="9" name="TextBox 8"/>
          <p:cNvSpPr txBox="1"/>
          <p:nvPr/>
        </p:nvSpPr>
        <p:spPr>
          <a:xfrm>
            <a:off x="1219200" y="2286000"/>
            <a:ext cx="7162800" cy="4247317"/>
          </a:xfrm>
          <a:prstGeom prst="rect">
            <a:avLst/>
          </a:prstGeom>
          <a:noFill/>
        </p:spPr>
        <p:txBody>
          <a:bodyPr wrap="square" rtlCol="0">
            <a:spAutoFit/>
          </a:bodyPr>
          <a:lstStyle/>
          <a:p>
            <a:pPr marL="457200" indent="-457200">
              <a:buFont typeface="Arial" pitchFamily="34" charset="0"/>
              <a:buChar char="•"/>
            </a:pPr>
            <a:r>
              <a:rPr lang="en-US" sz="2800" b="1" i="1" dirty="0" smtClean="0">
                <a:latin typeface="+mj-lt"/>
              </a:rPr>
              <a:t>Alpha decay</a:t>
            </a:r>
          </a:p>
          <a:p>
            <a:pPr marL="457200" indent="-457200"/>
            <a:r>
              <a:rPr lang="en-US" sz="2800" b="1" dirty="0" smtClean="0">
                <a:latin typeface="+mj-lt"/>
              </a:rPr>
              <a:t>			nucleus gives off a </a:t>
            </a:r>
            <a:r>
              <a:rPr lang="en-US" sz="2800" b="1" baseline="30000" dirty="0" smtClean="0">
                <a:latin typeface="+mj-lt"/>
              </a:rPr>
              <a:t>4</a:t>
            </a:r>
            <a:r>
              <a:rPr lang="en-US" sz="2800" b="1" dirty="0" smtClean="0">
                <a:latin typeface="+mj-lt"/>
              </a:rPr>
              <a:t>He nucleus</a:t>
            </a:r>
          </a:p>
          <a:p>
            <a:pPr marL="457200" indent="-457200"/>
            <a:r>
              <a:rPr lang="en-US" sz="2800" b="1" dirty="0" smtClean="0">
                <a:latin typeface="+mj-lt"/>
              </a:rPr>
              <a:t>			(2 protons, 2 neutrons)</a:t>
            </a:r>
          </a:p>
          <a:p>
            <a:pPr marL="457200" indent="-457200"/>
            <a:endParaRPr lang="en-US" sz="2800" b="1" dirty="0" smtClean="0">
              <a:latin typeface="+mj-lt"/>
            </a:endParaRPr>
          </a:p>
          <a:p>
            <a:pPr marL="457200" indent="-457200">
              <a:buFont typeface="Arial" pitchFamily="34" charset="0"/>
              <a:buChar char="•"/>
            </a:pPr>
            <a:r>
              <a:rPr lang="en-US" sz="2800" b="1" i="1" dirty="0" smtClean="0">
                <a:latin typeface="+mj-lt"/>
              </a:rPr>
              <a:t>Beta decay</a:t>
            </a:r>
          </a:p>
          <a:p>
            <a:pPr marL="457200" indent="-457200"/>
            <a:r>
              <a:rPr lang="en-US" sz="2800" b="1" i="1" dirty="0" smtClean="0">
                <a:latin typeface="+mj-lt"/>
              </a:rPr>
              <a:t>			</a:t>
            </a:r>
            <a:r>
              <a:rPr lang="en-US" sz="2800" b="1" dirty="0" smtClean="0">
                <a:latin typeface="+mj-lt"/>
              </a:rPr>
              <a:t>neutron changes to proton</a:t>
            </a:r>
          </a:p>
          <a:p>
            <a:pPr marL="457200" indent="-457200"/>
            <a:r>
              <a:rPr lang="en-US" sz="2800" b="1" i="1" dirty="0" smtClean="0">
                <a:latin typeface="+mj-lt"/>
              </a:rPr>
              <a:t>			</a:t>
            </a:r>
            <a:r>
              <a:rPr lang="en-US" sz="2800" b="1" dirty="0" smtClean="0">
                <a:latin typeface="+mj-lt"/>
              </a:rPr>
              <a:t>and gives off an electron</a:t>
            </a:r>
            <a:endParaRPr lang="en-US" sz="2800" b="1" i="1" dirty="0" smtClean="0">
              <a:latin typeface="+mj-lt"/>
            </a:endParaRPr>
          </a:p>
          <a:p>
            <a:pPr marL="457200" indent="-457200"/>
            <a:endParaRPr lang="en-US" sz="2800" b="1" dirty="0" smtClean="0">
              <a:latin typeface="+mj-lt"/>
            </a:endParaRPr>
          </a:p>
          <a:p>
            <a:pPr marL="457200" indent="-457200"/>
            <a:r>
              <a:rPr lang="en-US" sz="2800" b="1" dirty="0" smtClean="0">
                <a:latin typeface="+mj-lt"/>
              </a:rPr>
              <a:t>				</a:t>
            </a:r>
            <a:r>
              <a:rPr lang="en-US" sz="2800" b="1" i="1" dirty="0" smtClean="0">
                <a:latin typeface="+mj-lt"/>
              </a:rPr>
              <a:t>n</a:t>
            </a:r>
            <a:r>
              <a:rPr lang="en-US" sz="2800" b="1" dirty="0" smtClean="0">
                <a:latin typeface="+mj-lt"/>
              </a:rPr>
              <a:t>    →     </a:t>
            </a:r>
            <a:r>
              <a:rPr lang="en-US" sz="2800" b="1" i="1" dirty="0" smtClean="0">
                <a:latin typeface="+mj-lt"/>
              </a:rPr>
              <a:t>p</a:t>
            </a:r>
            <a:r>
              <a:rPr lang="en-US" sz="2800" b="1" dirty="0" smtClean="0">
                <a:latin typeface="+mj-lt"/>
              </a:rPr>
              <a:t>    +    </a:t>
            </a:r>
            <a:r>
              <a:rPr lang="en-US" sz="2800" b="1" i="1" dirty="0" smtClean="0">
                <a:latin typeface="+mj-lt"/>
              </a:rPr>
              <a:t>e</a:t>
            </a:r>
            <a:r>
              <a:rPr lang="en-US" sz="2800" b="1" i="1" baseline="30000" dirty="0" smtClean="0">
                <a:latin typeface="+mj-lt"/>
              </a:rPr>
              <a:t>-</a:t>
            </a:r>
            <a:endParaRPr lang="en-US" sz="2800" b="1" dirty="0" smtClean="0">
              <a:latin typeface="+mj-lt"/>
            </a:endParaRP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2" descr="http://netherblog.edublogs.org/files/2010/01/automic-structure-uranium-decay-series1.jpg"/>
          <p:cNvPicPr>
            <a:picLocks noChangeAspect="1" noChangeArrowheads="1"/>
          </p:cNvPicPr>
          <p:nvPr/>
        </p:nvPicPr>
        <p:blipFill>
          <a:blip r:embed="rId2" cstate="print"/>
          <a:srcRect/>
          <a:stretch>
            <a:fillRect/>
          </a:stretch>
        </p:blipFill>
        <p:spPr bwMode="auto">
          <a:xfrm>
            <a:off x="0" y="609600"/>
            <a:ext cx="5985541" cy="4114800"/>
          </a:xfrm>
          <a:prstGeom prst="rect">
            <a:avLst/>
          </a:prstGeom>
          <a:noFill/>
          <a:ln w="9525">
            <a:noFill/>
            <a:miter lim="800000"/>
            <a:headEnd/>
            <a:tailEnd/>
          </a:ln>
        </p:spPr>
      </p:pic>
      <p:sp>
        <p:nvSpPr>
          <p:cNvPr id="28675" name="Text Box 3"/>
          <p:cNvSpPr txBox="1">
            <a:spLocks noChangeArrowheads="1"/>
          </p:cNvSpPr>
          <p:nvPr/>
        </p:nvSpPr>
        <p:spPr bwMode="auto">
          <a:xfrm>
            <a:off x="381000" y="152400"/>
            <a:ext cx="5232523" cy="461665"/>
          </a:xfrm>
          <a:prstGeom prst="rect">
            <a:avLst/>
          </a:prstGeom>
          <a:noFill/>
          <a:ln w="9525">
            <a:noFill/>
            <a:miter lim="800000"/>
            <a:headEnd/>
            <a:tailEnd/>
          </a:ln>
          <a:effectLst/>
        </p:spPr>
        <p:txBody>
          <a:bodyPr wrap="none">
            <a:spAutoFit/>
          </a:bodyPr>
          <a:lstStyle/>
          <a:p>
            <a:pPr>
              <a:defRPr/>
            </a:pPr>
            <a:r>
              <a:rPr lang="en-US" sz="2400" b="1" dirty="0">
                <a:solidFill>
                  <a:srgbClr val="FFFF66"/>
                </a:solidFill>
                <a:effectLst>
                  <a:outerShdw blurRad="38100" dist="38100" dir="2700000" algn="tl">
                    <a:srgbClr val="000000"/>
                  </a:outerShdw>
                </a:effectLst>
                <a:latin typeface="Arial" charset="0"/>
              </a:rPr>
              <a:t>Radioactive Decay of </a:t>
            </a:r>
            <a:r>
              <a:rPr lang="en-US" sz="2400" b="1" dirty="0" smtClean="0">
                <a:solidFill>
                  <a:srgbClr val="FFFF66"/>
                </a:solidFill>
                <a:effectLst>
                  <a:outerShdw blurRad="38100" dist="38100" dir="2700000" algn="tl">
                    <a:srgbClr val="000000"/>
                  </a:outerShdw>
                </a:effectLst>
                <a:latin typeface="Arial" charset="0"/>
              </a:rPr>
              <a:t>Uranium-238</a:t>
            </a:r>
            <a:endParaRPr lang="en-US" sz="2400" b="1" dirty="0">
              <a:solidFill>
                <a:srgbClr val="FFFF66"/>
              </a:solidFill>
              <a:effectLst>
                <a:outerShdw blurRad="38100" dist="38100" dir="2700000" algn="tl">
                  <a:srgbClr val="000000"/>
                </a:outerShdw>
              </a:effectLst>
              <a:latin typeface="Arial" charset="0"/>
            </a:endParaRPr>
          </a:p>
        </p:txBody>
      </p:sp>
      <p:sp>
        <p:nvSpPr>
          <p:cNvPr id="3076" name="Slide Number Placeholder 3"/>
          <p:cNvSpPr>
            <a:spLocks noGrp="1"/>
          </p:cNvSpPr>
          <p:nvPr>
            <p:ph type="sldNum" sz="quarter" idx="12"/>
          </p:nvPr>
        </p:nvSpPr>
        <p:spPr>
          <a:noFill/>
        </p:spPr>
        <p:txBody>
          <a:bodyPr/>
          <a:lstStyle/>
          <a:p>
            <a:fld id="{C0833AFD-47F7-4F0C-93FA-926719313517}" type="slidenum">
              <a:rPr lang="en-US" smtClean="0">
                <a:latin typeface="Arial" pitchFamily="34" charset="0"/>
              </a:rPr>
              <a:pPr/>
              <a:t>31</a:t>
            </a:fld>
            <a:endParaRPr lang="en-US" smtClean="0">
              <a:latin typeface="Arial" pitchFamily="34" charset="0"/>
            </a:endParaRPr>
          </a:p>
        </p:txBody>
      </p:sp>
      <p:sp>
        <p:nvSpPr>
          <p:cNvPr id="6" name="Oval 5"/>
          <p:cNvSpPr/>
          <p:nvPr/>
        </p:nvSpPr>
        <p:spPr>
          <a:xfrm>
            <a:off x="2514600" y="2209800"/>
            <a:ext cx="9144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Curved Connector 7"/>
          <p:cNvCxnSpPr/>
          <p:nvPr/>
        </p:nvCxnSpPr>
        <p:spPr>
          <a:xfrm>
            <a:off x="3200400" y="2743200"/>
            <a:ext cx="4648200" cy="1600200"/>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79" name="TextBox 8"/>
          <p:cNvSpPr txBox="1">
            <a:spLocks noChangeArrowheads="1"/>
          </p:cNvSpPr>
          <p:nvPr/>
        </p:nvSpPr>
        <p:spPr bwMode="auto">
          <a:xfrm>
            <a:off x="7848600" y="4114800"/>
            <a:ext cx="863600" cy="369888"/>
          </a:xfrm>
          <a:prstGeom prst="rect">
            <a:avLst/>
          </a:prstGeom>
          <a:noFill/>
          <a:ln w="9525">
            <a:noFill/>
            <a:miter lim="800000"/>
            <a:headEnd/>
            <a:tailEnd/>
          </a:ln>
        </p:spPr>
        <p:txBody>
          <a:bodyPr wrap="none">
            <a:spAutoFit/>
          </a:bodyPr>
          <a:lstStyle/>
          <a:p>
            <a:r>
              <a:rPr lang="en-US" dirty="0"/>
              <a:t>Radon</a:t>
            </a:r>
          </a:p>
        </p:txBody>
      </p:sp>
      <p:sp>
        <p:nvSpPr>
          <p:cNvPr id="3080" name="Rectangle 8"/>
          <p:cNvSpPr>
            <a:spLocks noChangeArrowheads="1"/>
          </p:cNvSpPr>
          <p:nvPr/>
        </p:nvSpPr>
        <p:spPr bwMode="auto">
          <a:xfrm>
            <a:off x="6324600" y="762000"/>
            <a:ext cx="2819400" cy="2031325"/>
          </a:xfrm>
          <a:prstGeom prst="rect">
            <a:avLst/>
          </a:prstGeom>
          <a:noFill/>
          <a:ln w="9525">
            <a:noFill/>
            <a:miter lim="800000"/>
            <a:headEnd/>
            <a:tailEnd/>
          </a:ln>
        </p:spPr>
        <p:txBody>
          <a:bodyPr wrap="square">
            <a:spAutoFit/>
          </a:bodyPr>
          <a:lstStyle/>
          <a:p>
            <a:r>
              <a:rPr lang="en-US" dirty="0"/>
              <a:t>As an unstable atom tries to reach a stable form, energy and matter are released from the nucleus. This spontaneous change in the nucleus is called </a:t>
            </a:r>
            <a:r>
              <a:rPr lang="en-US" b="1" dirty="0"/>
              <a:t>radioactive decay</a:t>
            </a:r>
            <a:r>
              <a:rPr lang="en-US" dirty="0"/>
              <a:t>.</a:t>
            </a:r>
          </a:p>
        </p:txBody>
      </p:sp>
      <p:pic>
        <p:nvPicPr>
          <p:cNvPr id="9" name="Picture 10" descr="Alpha decay of a urnaium-238 nucleus"/>
          <p:cNvPicPr>
            <a:picLocks noChangeAspect="1" noChangeArrowheads="1"/>
          </p:cNvPicPr>
          <p:nvPr/>
        </p:nvPicPr>
        <p:blipFill>
          <a:blip r:embed="rId3" cstate="print"/>
          <a:srcRect/>
          <a:stretch>
            <a:fillRect/>
          </a:stretch>
        </p:blipFill>
        <p:spPr bwMode="auto">
          <a:xfrm>
            <a:off x="4380661" y="4572001"/>
            <a:ext cx="4763339"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9"/>
                                        </p:tgtEl>
                                        <p:attrNameLst>
                                          <p:attrName>style.visibility</p:attrName>
                                        </p:attrNameLst>
                                      </p:cBhvr>
                                      <p:to>
                                        <p:strVal val="visible"/>
                                      </p:to>
                                    </p:set>
                                    <p:animEffect transition="in" filter="fade">
                                      <p:cBhvr>
                                        <p:cTn id="13" dur="20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7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1"/>
          <p:cNvSpPr>
            <a:spLocks noGrp="1"/>
          </p:cNvSpPr>
          <p:nvPr>
            <p:ph type="sldNum" sz="quarter" idx="12"/>
          </p:nvPr>
        </p:nvSpPr>
        <p:spPr>
          <a:noFill/>
        </p:spPr>
        <p:txBody>
          <a:bodyPr/>
          <a:lstStyle/>
          <a:p>
            <a:fld id="{E507BC37-43C2-4B20-A52A-BC122FD2B40B}" type="slidenum">
              <a:rPr lang="en-US" smtClean="0">
                <a:latin typeface="Arial" pitchFamily="34" charset="0"/>
              </a:rPr>
              <a:pPr/>
              <a:t>32</a:t>
            </a:fld>
            <a:endParaRPr lang="en-US" smtClean="0">
              <a:latin typeface="Arial" pitchFamily="34" charset="0"/>
            </a:endParaRPr>
          </a:p>
        </p:txBody>
      </p:sp>
      <p:graphicFrame>
        <p:nvGraphicFramePr>
          <p:cNvPr id="7172" name="Object 2"/>
          <p:cNvGraphicFramePr>
            <a:graphicFrameLocks noChangeAspect="1"/>
          </p:cNvGraphicFramePr>
          <p:nvPr/>
        </p:nvGraphicFramePr>
        <p:xfrm>
          <a:off x="533400" y="609600"/>
          <a:ext cx="8118475" cy="4572000"/>
        </p:xfrm>
        <a:graphic>
          <a:graphicData uri="http://schemas.openxmlformats.org/presentationml/2006/ole">
            <p:oleObj spid="_x0000_s118786" name="Image" r:id="rId3" imgW="6020640" imgH="3390476" progId="">
              <p:embed/>
            </p:oleObj>
          </a:graphicData>
        </a:graphic>
      </p:graphicFrame>
      <p:sp>
        <p:nvSpPr>
          <p:cNvPr id="4100" name="TextBox 3"/>
          <p:cNvSpPr txBox="1">
            <a:spLocks noChangeArrowheads="1"/>
          </p:cNvSpPr>
          <p:nvPr/>
        </p:nvSpPr>
        <p:spPr bwMode="auto">
          <a:xfrm>
            <a:off x="914400" y="5486400"/>
            <a:ext cx="7543800" cy="708025"/>
          </a:xfrm>
          <a:prstGeom prst="rect">
            <a:avLst/>
          </a:prstGeom>
          <a:noFill/>
          <a:ln w="9525">
            <a:noFill/>
            <a:miter lim="800000"/>
            <a:headEnd/>
            <a:tailEnd/>
          </a:ln>
        </p:spPr>
        <p:txBody>
          <a:bodyPr>
            <a:spAutoFit/>
          </a:bodyPr>
          <a:lstStyle/>
          <a:p>
            <a:pPr algn="ctr"/>
            <a:r>
              <a:rPr lang="en-US" sz="2000"/>
              <a:t>A half-life is the time it takes half of the parent isotopes to decay to daughter isotopes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arn(inHorizontal)">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0" y="228600"/>
            <a:ext cx="4943918" cy="1200329"/>
          </a:xfrm>
          <a:prstGeom prst="rect">
            <a:avLst/>
          </a:prstGeom>
          <a:noFill/>
          <a:ln w="9525">
            <a:noFill/>
            <a:miter lim="800000"/>
            <a:headEnd/>
            <a:tailEnd/>
          </a:ln>
        </p:spPr>
        <p:txBody>
          <a:bodyPr wrap="none">
            <a:spAutoFit/>
          </a:bodyPr>
          <a:lstStyle/>
          <a:p>
            <a:r>
              <a:rPr lang="en-US" b="1" dirty="0"/>
              <a:t>How do we date rocks based on known half-lives?</a:t>
            </a:r>
          </a:p>
          <a:p>
            <a:endParaRPr lang="en-US" b="1" dirty="0"/>
          </a:p>
          <a:p>
            <a:endParaRPr lang="en-US" dirty="0"/>
          </a:p>
          <a:p>
            <a:r>
              <a:rPr lang="en-US" dirty="0"/>
              <a:t>	</a:t>
            </a:r>
          </a:p>
        </p:txBody>
      </p:sp>
      <p:sp>
        <p:nvSpPr>
          <p:cNvPr id="30723" name="Text Box 3"/>
          <p:cNvSpPr txBox="1">
            <a:spLocks noChangeArrowheads="1"/>
          </p:cNvSpPr>
          <p:nvPr/>
        </p:nvSpPr>
        <p:spPr bwMode="auto">
          <a:xfrm>
            <a:off x="0" y="4038600"/>
            <a:ext cx="3962400" cy="1754188"/>
          </a:xfrm>
          <a:prstGeom prst="rect">
            <a:avLst/>
          </a:prstGeom>
          <a:noFill/>
          <a:ln w="9525">
            <a:noFill/>
            <a:miter lim="800000"/>
            <a:headEnd/>
            <a:tailEnd/>
          </a:ln>
        </p:spPr>
        <p:txBody>
          <a:bodyPr>
            <a:spAutoFit/>
          </a:bodyPr>
          <a:lstStyle/>
          <a:p>
            <a:r>
              <a:rPr lang="en-US"/>
              <a:t>Example: </a:t>
            </a:r>
          </a:p>
          <a:p>
            <a:r>
              <a:rPr lang="en-US"/>
              <a:t> </a:t>
            </a:r>
          </a:p>
          <a:p>
            <a:r>
              <a:rPr lang="en-US"/>
              <a:t>A radioactive element has a half life of 1 MY currently contains 13 % parent and 87 % daughter.  How old would this sample be? </a:t>
            </a:r>
          </a:p>
        </p:txBody>
      </p:sp>
      <p:graphicFrame>
        <p:nvGraphicFramePr>
          <p:cNvPr id="5122" name="Object 2"/>
          <p:cNvGraphicFramePr>
            <a:graphicFrameLocks noChangeAspect="1"/>
          </p:cNvGraphicFramePr>
          <p:nvPr/>
        </p:nvGraphicFramePr>
        <p:xfrm>
          <a:off x="3886200" y="1644650"/>
          <a:ext cx="5257800" cy="5213350"/>
        </p:xfrm>
        <a:graphic>
          <a:graphicData uri="http://schemas.openxmlformats.org/presentationml/2006/ole">
            <p:oleObj spid="_x0000_s119810" name="Image" r:id="rId3" imgW="4580952" imgH="4544059" progId="">
              <p:embed/>
            </p:oleObj>
          </a:graphicData>
        </a:graphic>
      </p:graphicFrame>
      <p:sp>
        <p:nvSpPr>
          <p:cNvPr id="5125" name="Slide Number Placeholder 4"/>
          <p:cNvSpPr>
            <a:spLocks noGrp="1"/>
          </p:cNvSpPr>
          <p:nvPr>
            <p:ph type="sldNum" sz="quarter" idx="12"/>
          </p:nvPr>
        </p:nvSpPr>
        <p:spPr>
          <a:noFill/>
        </p:spPr>
        <p:txBody>
          <a:bodyPr/>
          <a:lstStyle/>
          <a:p>
            <a:fld id="{9536AE93-AE14-4F59-8992-8A9F12B7C2C2}" type="slidenum">
              <a:rPr lang="en-US" smtClean="0">
                <a:latin typeface="Arial" pitchFamily="34" charset="0"/>
              </a:rPr>
              <a:pPr/>
              <a:t>33</a:t>
            </a:fld>
            <a:endParaRPr lang="en-US" smtClean="0">
              <a:latin typeface="Arial" pitchFamily="34" charset="0"/>
            </a:endParaRPr>
          </a:p>
        </p:txBody>
      </p:sp>
      <p:sp>
        <p:nvSpPr>
          <p:cNvPr id="6" name="TextBox 5"/>
          <p:cNvSpPr txBox="1"/>
          <p:nvPr/>
        </p:nvSpPr>
        <p:spPr>
          <a:xfrm>
            <a:off x="228600" y="990600"/>
            <a:ext cx="3541354" cy="2585323"/>
          </a:xfrm>
          <a:prstGeom prst="rect">
            <a:avLst/>
          </a:prstGeom>
          <a:noFill/>
        </p:spPr>
        <p:txBody>
          <a:bodyPr wrap="none" rtlCol="0">
            <a:spAutoFit/>
          </a:bodyPr>
          <a:lstStyle/>
          <a:p>
            <a:r>
              <a:rPr lang="en-US" b="1" u="sng" dirty="0" smtClean="0">
                <a:latin typeface="+mj-lt"/>
              </a:rPr>
              <a:t># of half-lives</a:t>
            </a:r>
            <a:r>
              <a:rPr lang="en-US" b="1" dirty="0" smtClean="0">
                <a:latin typeface="+mj-lt"/>
              </a:rPr>
              <a:t>     </a:t>
            </a:r>
            <a:r>
              <a:rPr lang="en-US" b="1" u="sng" dirty="0" smtClean="0">
                <a:latin typeface="+mj-lt"/>
              </a:rPr>
              <a:t>parent</a:t>
            </a:r>
            <a:r>
              <a:rPr lang="en-US" b="1" dirty="0" smtClean="0">
                <a:latin typeface="+mj-lt"/>
              </a:rPr>
              <a:t>     </a:t>
            </a:r>
            <a:r>
              <a:rPr lang="en-US" b="1" u="sng" dirty="0" smtClean="0">
                <a:latin typeface="+mj-lt"/>
              </a:rPr>
              <a:t>daughter</a:t>
            </a:r>
            <a:endParaRPr lang="en-US" b="1" dirty="0" smtClean="0">
              <a:latin typeface="+mj-lt"/>
            </a:endParaRPr>
          </a:p>
          <a:p>
            <a:endParaRPr lang="en-US" b="1" u="sng" dirty="0" smtClean="0">
              <a:latin typeface="+mj-lt"/>
            </a:endParaRPr>
          </a:p>
          <a:p>
            <a:r>
              <a:rPr lang="en-US" b="1" dirty="0" smtClean="0">
                <a:latin typeface="+mj-lt"/>
              </a:rPr>
              <a:t>            1                  1/2               1/2</a:t>
            </a:r>
          </a:p>
          <a:p>
            <a:endParaRPr lang="en-US" b="1" dirty="0" smtClean="0">
              <a:latin typeface="+mj-lt"/>
            </a:endParaRPr>
          </a:p>
          <a:p>
            <a:r>
              <a:rPr lang="en-US" b="1" dirty="0" smtClean="0">
                <a:latin typeface="+mj-lt"/>
              </a:rPr>
              <a:t>            2                  1/4               3/4</a:t>
            </a:r>
          </a:p>
          <a:p>
            <a:endParaRPr lang="en-US" b="1" dirty="0" smtClean="0">
              <a:latin typeface="+mj-lt"/>
            </a:endParaRPr>
          </a:p>
          <a:p>
            <a:r>
              <a:rPr lang="en-US" b="1" dirty="0" smtClean="0">
                <a:latin typeface="+mj-lt"/>
              </a:rPr>
              <a:t>            3                  1/8               7/8</a:t>
            </a:r>
          </a:p>
          <a:p>
            <a:endParaRPr lang="en-US" b="1" dirty="0" smtClean="0">
              <a:latin typeface="+mj-lt"/>
            </a:endParaRPr>
          </a:p>
          <a:p>
            <a:r>
              <a:rPr lang="en-US" b="1" dirty="0" smtClean="0">
                <a:latin typeface="+mj-lt"/>
              </a:rPr>
              <a:t>            4                  1/16           15/16</a:t>
            </a:r>
            <a:endParaRPr lang="en-US" b="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72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0723"/>
                                        </p:tgtEl>
                                        <p:attrNameLst>
                                          <p:attrName>style.visibility</p:attrName>
                                        </p:attrNameLst>
                                      </p:cBhvr>
                                      <p:to>
                                        <p:strVal val="visible"/>
                                      </p:to>
                                    </p:set>
                                    <p:anim calcmode="lin" valueType="num">
                                      <p:cBhvr additive="base">
                                        <p:cTn id="11" dur="500" fill="hold"/>
                                        <p:tgtEl>
                                          <p:spTgt spid="30723"/>
                                        </p:tgtEl>
                                        <p:attrNameLst>
                                          <p:attrName>ppt_x</p:attrName>
                                        </p:attrNameLst>
                                      </p:cBhvr>
                                      <p:tavLst>
                                        <p:tav tm="0">
                                          <p:val>
                                            <p:strVal val="#ppt_x"/>
                                          </p:val>
                                        </p:tav>
                                        <p:tav tm="100000">
                                          <p:val>
                                            <p:strVal val="#ppt_x"/>
                                          </p:val>
                                        </p:tav>
                                      </p:tavLst>
                                    </p:anim>
                                    <p:anim calcmode="lin" valueType="num">
                                      <p:cBhvr additive="base">
                                        <p:cTn id="12"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762000" y="533400"/>
            <a:ext cx="7391400" cy="6137275"/>
          </a:xfrm>
          <a:prstGeom prst="rect">
            <a:avLst/>
          </a:prstGeom>
          <a:noFill/>
          <a:ln w="9525">
            <a:noFill/>
            <a:miter lim="800000"/>
            <a:headEnd/>
            <a:tailEnd/>
          </a:ln>
        </p:spPr>
      </p:pic>
      <p:sp>
        <p:nvSpPr>
          <p:cNvPr id="45059" name="Text Box 3"/>
          <p:cNvSpPr txBox="1">
            <a:spLocks noChangeArrowheads="1"/>
          </p:cNvSpPr>
          <p:nvPr/>
        </p:nvSpPr>
        <p:spPr bwMode="auto">
          <a:xfrm>
            <a:off x="2819400" y="152400"/>
            <a:ext cx="3498850" cy="366713"/>
          </a:xfrm>
          <a:prstGeom prst="rect">
            <a:avLst/>
          </a:prstGeom>
          <a:noFill/>
          <a:ln w="9525">
            <a:noFill/>
            <a:miter lim="800000"/>
            <a:headEnd/>
            <a:tailEnd/>
          </a:ln>
        </p:spPr>
        <p:txBody>
          <a:bodyPr wrap="none">
            <a:spAutoFit/>
          </a:bodyPr>
          <a:lstStyle/>
          <a:p>
            <a:r>
              <a:rPr lang="en-US" b="1"/>
              <a:t>Radioactive decay of m&amp;mium</a:t>
            </a:r>
          </a:p>
        </p:txBody>
      </p:sp>
      <p:sp>
        <p:nvSpPr>
          <p:cNvPr id="45060" name="Slide Number Placeholder 3"/>
          <p:cNvSpPr>
            <a:spLocks noGrp="1"/>
          </p:cNvSpPr>
          <p:nvPr>
            <p:ph type="sldNum" sz="quarter" idx="12"/>
          </p:nvPr>
        </p:nvSpPr>
        <p:spPr>
          <a:noFill/>
        </p:spPr>
        <p:txBody>
          <a:bodyPr/>
          <a:lstStyle/>
          <a:p>
            <a:fld id="{418708D5-33A0-4E20-B1FD-134032182FEC}" type="slidenum">
              <a:rPr lang="en-US" smtClean="0">
                <a:latin typeface="Arial" pitchFamily="34" charset="0"/>
              </a:rPr>
              <a:pPr/>
              <a:t>34</a:t>
            </a:fld>
            <a:endParaRPr lang="en-US" smtClean="0">
              <a:latin typeface="Arial" pitchFamily="34" charset="0"/>
            </a:endParaRPr>
          </a:p>
        </p:txBody>
      </p:sp>
      <p:sp>
        <p:nvSpPr>
          <p:cNvPr id="45061" name="TextBox 4"/>
          <p:cNvSpPr txBox="1">
            <a:spLocks noChangeArrowheads="1"/>
          </p:cNvSpPr>
          <p:nvPr/>
        </p:nvSpPr>
        <p:spPr bwMode="auto">
          <a:xfrm>
            <a:off x="6248400" y="533400"/>
            <a:ext cx="2558457" cy="646331"/>
          </a:xfrm>
          <a:prstGeom prst="rect">
            <a:avLst/>
          </a:prstGeom>
          <a:noFill/>
          <a:ln w="9525">
            <a:noFill/>
            <a:miter lim="800000"/>
            <a:headEnd/>
            <a:tailEnd/>
          </a:ln>
        </p:spPr>
        <p:txBody>
          <a:bodyPr wrap="none">
            <a:spAutoFit/>
          </a:bodyPr>
          <a:lstStyle/>
          <a:p>
            <a:r>
              <a:rPr lang="en-US" dirty="0"/>
              <a:t>M up = </a:t>
            </a:r>
            <a:r>
              <a:rPr lang="en-US" dirty="0" smtClean="0"/>
              <a:t>daughter isotope</a:t>
            </a:r>
            <a:endParaRPr lang="en-US" dirty="0"/>
          </a:p>
          <a:p>
            <a:r>
              <a:rPr lang="en-US" dirty="0"/>
              <a:t>M down = </a:t>
            </a:r>
            <a:r>
              <a:rPr lang="en-US" dirty="0" smtClean="0"/>
              <a:t>parent isotope</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81000" y="152400"/>
            <a:ext cx="8077200" cy="2032000"/>
          </a:xfrm>
          <a:prstGeom prst="rect">
            <a:avLst/>
          </a:prstGeom>
          <a:noFill/>
          <a:ln w="9525">
            <a:noFill/>
            <a:miter lim="800000"/>
            <a:headEnd/>
            <a:tailEnd/>
          </a:ln>
        </p:spPr>
        <p:txBody>
          <a:bodyPr anchor="ctr">
            <a:spAutoFit/>
          </a:bodyPr>
          <a:lstStyle/>
          <a:p>
            <a:pPr indent="457200"/>
            <a:r>
              <a:rPr lang="en-US" altLang="ko-KR">
                <a:latin typeface="Cambria" pitchFamily="18" charset="0"/>
                <a:ea typeface="Batang" pitchFamily="18" charset="-127"/>
                <a:cs typeface="Estrangelo Edessa" pitchFamily="66" charset="0"/>
              </a:rPr>
              <a:t>In the aftermath of the Honshu earthquake and Fukushima nuclear power plant meltdown, the news media talked quite a bit about radioactive isotopes of iodine (I-131) and cesium (Cs-137) which were released during the meltdown. </a:t>
            </a:r>
          </a:p>
          <a:p>
            <a:pPr indent="457200"/>
            <a:endParaRPr lang="en-US" altLang="ko-KR">
              <a:ea typeface="Batang" pitchFamily="18" charset="-127"/>
              <a:cs typeface="Arial" pitchFamily="34" charset="0"/>
            </a:endParaRPr>
          </a:p>
          <a:p>
            <a:pPr indent="457200" eaLnBrk="0" hangingPunct="0"/>
            <a:r>
              <a:rPr lang="en-US" altLang="ko-KR">
                <a:latin typeface="Cambria" pitchFamily="18" charset="0"/>
                <a:ea typeface="Batang" pitchFamily="18" charset="-127"/>
                <a:cs typeface="Estrangelo Edessa" pitchFamily="66" charset="0"/>
              </a:rPr>
              <a:t>	</a:t>
            </a:r>
            <a:r>
              <a:rPr lang="en-US" altLang="ko-KR" b="1">
                <a:latin typeface="Cambria" pitchFamily="18" charset="0"/>
                <a:ea typeface="Batang" pitchFamily="18" charset="-127"/>
                <a:cs typeface="Estrangelo Edessa" pitchFamily="66" charset="0"/>
              </a:rPr>
              <a:t>a.</a:t>
            </a:r>
            <a:r>
              <a:rPr lang="en-US" altLang="ko-KR">
                <a:latin typeface="Cambria" pitchFamily="18" charset="0"/>
                <a:ea typeface="Batang" pitchFamily="18" charset="-127"/>
                <a:cs typeface="Estrangelo Edessa" pitchFamily="66" charset="0"/>
              </a:rPr>
              <a:t> According to the figure below, what is the half-life of I-131?  </a:t>
            </a:r>
            <a:endParaRPr lang="en-US" altLang="ko-KR">
              <a:ea typeface="Gulim" pitchFamily="34" charset="-127"/>
              <a:cs typeface="Arial" pitchFamily="34" charset="0"/>
            </a:endParaRPr>
          </a:p>
          <a:p>
            <a:pPr indent="457200" eaLnBrk="0" hangingPunct="0"/>
            <a:r>
              <a:rPr lang="en-US" altLang="ko-KR" b="1">
                <a:latin typeface="Cambria" pitchFamily="18" charset="0"/>
                <a:ea typeface="Batang" pitchFamily="18" charset="-127"/>
              </a:rPr>
              <a:t>	</a:t>
            </a:r>
            <a:endParaRPr lang="en-US" altLang="ko-KR">
              <a:ea typeface="Gulim" pitchFamily="34" charset="-127"/>
              <a:cs typeface="Arial" pitchFamily="34" charset="0"/>
            </a:endParaRPr>
          </a:p>
          <a:p>
            <a:pPr indent="457200" eaLnBrk="0" hangingPunct="0"/>
            <a:endParaRPr lang="en-US" altLang="ko-KR">
              <a:ea typeface="Gulim" pitchFamily="34" charset="-127"/>
              <a:cs typeface="Arial" pitchFamily="34" charset="0"/>
            </a:endParaRPr>
          </a:p>
        </p:txBody>
      </p:sp>
      <p:pic>
        <p:nvPicPr>
          <p:cNvPr id="37891" name="Picture 1"/>
          <p:cNvPicPr>
            <a:picLocks noChangeAspect="1" noChangeArrowheads="1"/>
          </p:cNvPicPr>
          <p:nvPr/>
        </p:nvPicPr>
        <p:blipFill>
          <a:blip r:embed="rId2" cstate="print"/>
          <a:srcRect/>
          <a:stretch>
            <a:fillRect/>
          </a:stretch>
        </p:blipFill>
        <p:spPr bwMode="auto">
          <a:xfrm>
            <a:off x="1524000" y="1752600"/>
            <a:ext cx="5410200" cy="3943350"/>
          </a:xfrm>
          <a:prstGeom prst="rect">
            <a:avLst/>
          </a:prstGeom>
          <a:noFill/>
          <a:ln w="9525">
            <a:noFill/>
            <a:miter lim="800000"/>
            <a:headEnd/>
            <a:tailEnd/>
          </a:ln>
        </p:spPr>
      </p:pic>
      <p:sp>
        <p:nvSpPr>
          <p:cNvPr id="37892" name="Rectangle 3"/>
          <p:cNvSpPr>
            <a:spLocks noChangeArrowheads="1"/>
          </p:cNvSpPr>
          <p:nvPr/>
        </p:nvSpPr>
        <p:spPr bwMode="auto">
          <a:xfrm>
            <a:off x="0" y="3222625"/>
            <a:ext cx="9144000" cy="0"/>
          </a:xfrm>
          <a:prstGeom prst="rect">
            <a:avLst/>
          </a:prstGeom>
          <a:noFill/>
          <a:ln w="9525">
            <a:noFill/>
            <a:miter lim="800000"/>
            <a:headEnd/>
            <a:tailEnd/>
          </a:ln>
        </p:spPr>
        <p:txBody>
          <a:bodyPr wrap="none" anchor="ctr">
            <a:spAutoFit/>
          </a:bodyPr>
          <a:lstStyle/>
          <a:p>
            <a:endParaRPr lang="en-US">
              <a:cs typeface="Arial" pitchFamily="34" charset="0"/>
            </a:endParaRPr>
          </a:p>
        </p:txBody>
      </p:sp>
      <p:sp>
        <p:nvSpPr>
          <p:cNvPr id="37893" name="Rectangle 4"/>
          <p:cNvSpPr>
            <a:spLocks noChangeArrowheads="1"/>
          </p:cNvSpPr>
          <p:nvPr/>
        </p:nvSpPr>
        <p:spPr bwMode="auto">
          <a:xfrm>
            <a:off x="381000" y="5934075"/>
            <a:ext cx="8763000" cy="923925"/>
          </a:xfrm>
          <a:prstGeom prst="rect">
            <a:avLst/>
          </a:prstGeom>
          <a:noFill/>
          <a:ln w="9525">
            <a:noFill/>
            <a:miter lim="800000"/>
            <a:headEnd/>
            <a:tailEnd/>
          </a:ln>
        </p:spPr>
        <p:txBody>
          <a:bodyPr>
            <a:spAutoFit/>
          </a:bodyPr>
          <a:lstStyle/>
          <a:p>
            <a:r>
              <a:rPr lang="en-US" altLang="ko-KR" b="1">
                <a:latin typeface="Cambria" pitchFamily="18" charset="0"/>
                <a:ea typeface="Batang" pitchFamily="18" charset="-127"/>
                <a:cs typeface="Estrangelo Edessa" pitchFamily="66" charset="0"/>
              </a:rPr>
              <a:t>b.</a:t>
            </a:r>
            <a:r>
              <a:rPr lang="en-US" altLang="ko-KR">
                <a:latin typeface="Cambria" pitchFamily="18" charset="0"/>
                <a:ea typeface="Batang" pitchFamily="18" charset="-127"/>
                <a:cs typeface="Estrangelo Edessa" pitchFamily="66" charset="0"/>
              </a:rPr>
              <a:t> Cs-137 has a half life of 30 years  (figure does not include data on Cs-137, only I-131).  How long would it take to reach a concentration that  is 12.5% parent Cs-13 and 87.5% daughter? </a:t>
            </a:r>
            <a:endParaRPr lang="en-US">
              <a:ea typeface="Batang" pitchFamily="18" charset="-127"/>
              <a:cs typeface="Estrangelo Edessa" pitchFamily="66"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columbia.edu/~vjd1/radio_decay_curve.gif"/>
          <p:cNvPicPr>
            <a:picLocks noChangeAspect="1" noChangeArrowheads="1"/>
          </p:cNvPicPr>
          <p:nvPr/>
        </p:nvPicPr>
        <p:blipFill>
          <a:blip r:embed="rId2" cstate="print"/>
          <a:srcRect/>
          <a:stretch>
            <a:fillRect/>
          </a:stretch>
        </p:blipFill>
        <p:spPr bwMode="auto">
          <a:xfrm>
            <a:off x="2286000" y="1676400"/>
            <a:ext cx="4482548" cy="3124200"/>
          </a:xfrm>
          <a:prstGeom prst="rect">
            <a:avLst/>
          </a:prstGeom>
          <a:noFill/>
        </p:spPr>
      </p:pic>
      <p:sp>
        <p:nvSpPr>
          <p:cNvPr id="3" name="TextBox 2"/>
          <p:cNvSpPr txBox="1"/>
          <p:nvPr/>
        </p:nvSpPr>
        <p:spPr>
          <a:xfrm>
            <a:off x="0" y="990600"/>
            <a:ext cx="8915401" cy="646331"/>
          </a:xfrm>
          <a:prstGeom prst="rect">
            <a:avLst/>
          </a:prstGeom>
          <a:noFill/>
        </p:spPr>
        <p:txBody>
          <a:bodyPr wrap="square" rtlCol="0">
            <a:spAutoFit/>
          </a:bodyPr>
          <a:lstStyle/>
          <a:p>
            <a:r>
              <a:rPr lang="en-US" dirty="0" smtClean="0"/>
              <a:t>A crystal is found to contain 3 atoms of a parent isotope and 21 atoms of a daughter isotope. </a:t>
            </a:r>
          </a:p>
          <a:p>
            <a:r>
              <a:rPr lang="en-US" dirty="0" smtClean="0"/>
              <a:t>The half life of this parent/daughter is 5000 years. How old is this crystal? </a:t>
            </a:r>
            <a:endParaRPr lang="en-US" dirty="0"/>
          </a:p>
        </p:txBody>
      </p:sp>
      <p:sp>
        <p:nvSpPr>
          <p:cNvPr id="4" name="TextBox 3"/>
          <p:cNvSpPr txBox="1"/>
          <p:nvPr/>
        </p:nvSpPr>
        <p:spPr>
          <a:xfrm>
            <a:off x="838200" y="4826675"/>
            <a:ext cx="7291804" cy="2031325"/>
          </a:xfrm>
          <a:prstGeom prst="rect">
            <a:avLst/>
          </a:prstGeom>
          <a:noFill/>
        </p:spPr>
        <p:txBody>
          <a:bodyPr wrap="none" rtlCol="0">
            <a:spAutoFit/>
          </a:bodyPr>
          <a:lstStyle/>
          <a:p>
            <a:pPr marL="342900" indent="-342900" algn="ctr">
              <a:buAutoNum type="arabicPeriod"/>
            </a:pPr>
            <a:r>
              <a:rPr lang="en-US" dirty="0" smtClean="0"/>
              <a:t>Total number of atoms when crystal formed = # parent + #daughter = 24</a:t>
            </a:r>
          </a:p>
          <a:p>
            <a:pPr marL="342900" indent="-342900" algn="ctr"/>
            <a:endParaRPr lang="en-US" dirty="0" smtClean="0"/>
          </a:p>
          <a:p>
            <a:pPr marL="342900" indent="-342900" algn="ctr"/>
            <a:r>
              <a:rPr lang="en-US" dirty="0" smtClean="0"/>
              <a:t>1 half life = 12 parent, 12 daughter</a:t>
            </a:r>
          </a:p>
          <a:p>
            <a:pPr algn="ctr"/>
            <a:r>
              <a:rPr lang="en-US" dirty="0" smtClean="0"/>
              <a:t>2 half lives = 6 parent, 18 daughter</a:t>
            </a:r>
          </a:p>
          <a:p>
            <a:pPr algn="ctr"/>
            <a:r>
              <a:rPr lang="en-US" dirty="0" smtClean="0"/>
              <a:t>3 half lives = 3 parent, 21 daughter</a:t>
            </a:r>
          </a:p>
          <a:p>
            <a:pPr algn="ctr"/>
            <a:endParaRPr lang="en-US" dirty="0"/>
          </a:p>
          <a:p>
            <a:pPr algn="ctr"/>
            <a:r>
              <a:rPr lang="en-US" dirty="0" smtClean="0"/>
              <a:t>3 half lives * 5000 y = 15,000 y</a:t>
            </a:r>
            <a:endParaRPr lang="en-US" dirty="0"/>
          </a:p>
        </p:txBody>
      </p:sp>
      <p:pic>
        <p:nvPicPr>
          <p:cNvPr id="43012" name="Picture 4" descr="http://www.socrative.com/img/soc_logo.png"/>
          <p:cNvPicPr>
            <a:picLocks noChangeAspect="1" noChangeArrowheads="1"/>
          </p:cNvPicPr>
          <p:nvPr/>
        </p:nvPicPr>
        <p:blipFill>
          <a:blip r:embed="rId3" cstate="print"/>
          <a:srcRect/>
          <a:stretch>
            <a:fillRect/>
          </a:stretch>
        </p:blipFill>
        <p:spPr bwMode="auto">
          <a:xfrm>
            <a:off x="914400" y="152400"/>
            <a:ext cx="2333625" cy="600076"/>
          </a:xfrm>
          <a:prstGeom prst="rect">
            <a:avLst/>
          </a:prstGeom>
          <a:noFill/>
        </p:spPr>
      </p:pic>
      <p:sp>
        <p:nvSpPr>
          <p:cNvPr id="6" name="Rectangle 5"/>
          <p:cNvSpPr/>
          <p:nvPr/>
        </p:nvSpPr>
        <p:spPr>
          <a:xfrm>
            <a:off x="3886200" y="304800"/>
            <a:ext cx="3667671" cy="369332"/>
          </a:xfrm>
          <a:prstGeom prst="rect">
            <a:avLst/>
          </a:prstGeom>
        </p:spPr>
        <p:txBody>
          <a:bodyPr wrap="none">
            <a:spAutoFit/>
          </a:bodyPr>
          <a:lstStyle/>
          <a:p>
            <a:r>
              <a:rPr lang="en-US" b="1" dirty="0" smtClean="0"/>
              <a:t>Login as STUDENT to ROOM</a:t>
            </a:r>
            <a:r>
              <a:rPr lang="en-US" b="1" dirty="0"/>
              <a:t>: 799311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2000"/>
                                        <p:tgtEl>
                                          <p:spTgt spid="430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20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20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20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2000"/>
                                        <p:tgtEl>
                                          <p:spTgt spid="4">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2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1"/>
          <p:cNvSpPr>
            <a:spLocks noGrp="1"/>
          </p:cNvSpPr>
          <p:nvPr>
            <p:ph type="sldNum" sz="quarter" idx="12"/>
          </p:nvPr>
        </p:nvSpPr>
        <p:spPr>
          <a:noFill/>
        </p:spPr>
        <p:txBody>
          <a:bodyPr/>
          <a:lstStyle/>
          <a:p>
            <a:fld id="{4F25648B-FA40-4115-BB22-66861C7D4358}" type="slidenum">
              <a:rPr lang="en-US" smtClean="0">
                <a:latin typeface="Arial" pitchFamily="34" charset="0"/>
              </a:rPr>
              <a:pPr/>
              <a:t>37</a:t>
            </a:fld>
            <a:endParaRPr lang="en-US" smtClean="0">
              <a:latin typeface="Arial" pitchFamily="34" charset="0"/>
            </a:endParaRPr>
          </a:p>
        </p:txBody>
      </p:sp>
      <p:sp>
        <p:nvSpPr>
          <p:cNvPr id="38915" name="Rectangle 1"/>
          <p:cNvSpPr>
            <a:spLocks noChangeArrowheads="1"/>
          </p:cNvSpPr>
          <p:nvPr/>
        </p:nvSpPr>
        <p:spPr bwMode="auto">
          <a:xfrm>
            <a:off x="0" y="0"/>
            <a:ext cx="6934200" cy="1878013"/>
          </a:xfrm>
          <a:prstGeom prst="rect">
            <a:avLst/>
          </a:prstGeom>
          <a:noFill/>
          <a:ln w="9525">
            <a:noFill/>
            <a:miter lim="800000"/>
            <a:headEnd/>
            <a:tailEnd/>
          </a:ln>
        </p:spPr>
        <p:txBody>
          <a:bodyPr anchor="ctr">
            <a:spAutoFit/>
          </a:bodyPr>
          <a:lstStyle/>
          <a:p>
            <a:pPr eaLnBrk="0" hangingPunct="0"/>
            <a:r>
              <a:rPr lang="en-US">
                <a:solidFill>
                  <a:srgbClr val="000000"/>
                </a:solidFill>
                <a:latin typeface="Arial Unicode MS" pitchFamily="34" charset="-128"/>
              </a:rPr>
              <a:t>But HOW were the half-lives of each parent/daughter originally</a:t>
            </a:r>
          </a:p>
          <a:p>
            <a:pPr eaLnBrk="0" hangingPunct="0"/>
            <a:r>
              <a:rPr lang="en-US">
                <a:solidFill>
                  <a:srgbClr val="000000"/>
                </a:solidFill>
                <a:latin typeface="Arial Unicode MS" pitchFamily="34" charset="-128"/>
              </a:rPr>
              <a:t> determined? (OR this seems as far-fetched as all the other ideas!)</a:t>
            </a:r>
          </a:p>
          <a:p>
            <a:pPr eaLnBrk="0" hangingPunct="0"/>
            <a:endParaRPr lang="en-US" sz="1600">
              <a:solidFill>
                <a:srgbClr val="000000"/>
              </a:solidFill>
              <a:latin typeface="Arial Unicode MS" pitchFamily="34" charset="-128"/>
            </a:endParaRPr>
          </a:p>
          <a:p>
            <a:pPr eaLnBrk="0" hangingPunct="0"/>
            <a:endParaRPr lang="en-US" sz="1600"/>
          </a:p>
          <a:p>
            <a:pPr eaLnBrk="0" hangingPunct="0"/>
            <a:endParaRPr lang="en-US" sz="1600"/>
          </a:p>
          <a:p>
            <a:pPr eaLnBrk="0" hangingPunct="0"/>
            <a:endParaRPr lang="en-US" sz="1600"/>
          </a:p>
          <a:p>
            <a:pPr eaLnBrk="0" hangingPunct="0"/>
            <a:endParaRPr lang="en-US" sz="1600"/>
          </a:p>
        </p:txBody>
      </p:sp>
      <p:sp>
        <p:nvSpPr>
          <p:cNvPr id="5" name="Rectangle 4"/>
          <p:cNvSpPr>
            <a:spLocks noChangeArrowheads="1"/>
          </p:cNvSpPr>
          <p:nvPr/>
        </p:nvSpPr>
        <p:spPr bwMode="auto">
          <a:xfrm>
            <a:off x="457200" y="685800"/>
            <a:ext cx="7391400" cy="3139321"/>
          </a:xfrm>
          <a:prstGeom prst="rect">
            <a:avLst/>
          </a:prstGeom>
          <a:noFill/>
          <a:ln w="9525">
            <a:noFill/>
            <a:miter lim="800000"/>
            <a:headEnd/>
            <a:tailEnd/>
          </a:ln>
        </p:spPr>
        <p:txBody>
          <a:bodyPr>
            <a:spAutoFit/>
          </a:bodyPr>
          <a:lstStyle/>
          <a:p>
            <a:r>
              <a:rPr lang="en-US" dirty="0"/>
              <a:t>Decay rates have been directly </a:t>
            </a:r>
            <a:r>
              <a:rPr lang="en-US" i="1" dirty="0"/>
              <a:t>measured</a:t>
            </a:r>
            <a:r>
              <a:rPr lang="en-US" dirty="0"/>
              <a:t> over the last 40-100 years. </a:t>
            </a:r>
          </a:p>
          <a:p>
            <a:endParaRPr lang="en-US" dirty="0"/>
          </a:p>
          <a:p>
            <a:pPr>
              <a:buFontTx/>
              <a:buChar char="-"/>
            </a:pPr>
            <a:r>
              <a:rPr lang="en-US" dirty="0"/>
              <a:t>In some cases a batch of the pure parent material is weighed and then set aside for a long time and then the resulting daughter material is weighed. </a:t>
            </a:r>
          </a:p>
          <a:p>
            <a:pPr>
              <a:buFontTx/>
              <a:buChar char="-"/>
            </a:pPr>
            <a:endParaRPr lang="en-US" dirty="0" smtClean="0"/>
          </a:p>
          <a:p>
            <a:pPr>
              <a:buFontTx/>
              <a:buChar char="-"/>
            </a:pPr>
            <a:r>
              <a:rPr lang="en-US" dirty="0" smtClean="0"/>
              <a:t>In </a:t>
            </a:r>
            <a:r>
              <a:rPr lang="en-US" dirty="0"/>
              <a:t>many cases it is easier to detect radioactive decays by the energy burst that each decay gives off. For this, a batch of the pure parent material is carefully weighed and then put in front of a Geiger counter or gamma-ray detector. These instruments count the number of decays over a period time.</a:t>
            </a:r>
          </a:p>
          <a:p>
            <a:endParaRPr lang="en-US" dirty="0"/>
          </a:p>
          <a:p>
            <a:endParaRPr lang="en-US" dirty="0"/>
          </a:p>
        </p:txBody>
      </p:sp>
      <p:sp>
        <p:nvSpPr>
          <p:cNvPr id="6" name="Rectangle 5"/>
          <p:cNvSpPr>
            <a:spLocks noChangeArrowheads="1"/>
          </p:cNvSpPr>
          <p:nvPr/>
        </p:nvSpPr>
        <p:spPr bwMode="auto">
          <a:xfrm>
            <a:off x="0" y="3505200"/>
            <a:ext cx="9144000" cy="2724150"/>
          </a:xfrm>
          <a:prstGeom prst="rect">
            <a:avLst/>
          </a:prstGeom>
          <a:noFill/>
          <a:ln w="9525">
            <a:noFill/>
            <a:miter lim="800000"/>
            <a:headEnd/>
            <a:tailEnd/>
          </a:ln>
        </p:spPr>
        <p:txBody>
          <a:bodyPr>
            <a:spAutoFit/>
          </a:bodyPr>
          <a:lstStyle/>
          <a:p>
            <a:r>
              <a:rPr lang="en-US"/>
              <a:t>For example, one gram of material contains over 10</a:t>
            </a:r>
            <a:r>
              <a:rPr lang="en-US" baseline="30000"/>
              <a:t>21</a:t>
            </a:r>
            <a:r>
              <a:rPr lang="en-US"/>
              <a:t> (1,000,000,000,000,000,000,000) atoms. Even if only one trillionth of the atoms decay in one year, this is still millions of decays, each of which can be counted by a radiation detector!</a:t>
            </a:r>
          </a:p>
          <a:p>
            <a:endParaRPr lang="en-US"/>
          </a:p>
          <a:p>
            <a:pPr algn="ctr"/>
            <a:r>
              <a:rPr lang="en-US" sz="1100"/>
              <a:t>Uranium = 238 g/mol</a:t>
            </a:r>
            <a:br>
              <a:rPr lang="en-US" sz="1100"/>
            </a:br>
            <a:r>
              <a:rPr lang="en-US" sz="1100"/>
              <a:t/>
            </a:r>
            <a:br>
              <a:rPr lang="en-US" sz="1100"/>
            </a:br>
            <a:r>
              <a:rPr lang="en-US" sz="1100"/>
              <a:t>One mole is Avogadro number or 6.02 * 10^23 atoms.</a:t>
            </a:r>
            <a:br>
              <a:rPr lang="en-US" sz="1100"/>
            </a:br>
            <a:r>
              <a:rPr lang="en-US" sz="1100"/>
              <a:t/>
            </a:r>
            <a:br>
              <a:rPr lang="en-US" sz="1100"/>
            </a:br>
            <a:r>
              <a:rPr lang="en-US" sz="1100"/>
              <a:t>(6.02 * 10^23 atoms) * 1/238 = </a:t>
            </a:r>
            <a:br>
              <a:rPr lang="en-US" sz="1100"/>
            </a:br>
            <a:r>
              <a:rPr lang="en-US" sz="1100"/>
              <a:t/>
            </a:r>
            <a:br>
              <a:rPr lang="en-US" sz="1100"/>
            </a:br>
            <a:r>
              <a:rPr lang="en-US" sz="1100"/>
              <a:t>=2.53 * 10^21 atoms in a gram of Uranium</a:t>
            </a:r>
          </a:p>
          <a:p>
            <a:pPr algn="ctr"/>
            <a:endParaRPr lang="en-US" sz="1100"/>
          </a:p>
          <a:p>
            <a:pPr algn="ctr"/>
            <a:endParaRPr lang="en-US" sz="1100"/>
          </a:p>
        </p:txBody>
      </p:sp>
      <p:sp>
        <p:nvSpPr>
          <p:cNvPr id="7" name="Rectangle 6"/>
          <p:cNvSpPr>
            <a:spLocks noChangeArrowheads="1"/>
          </p:cNvSpPr>
          <p:nvPr/>
        </p:nvSpPr>
        <p:spPr bwMode="auto">
          <a:xfrm>
            <a:off x="152400" y="5980113"/>
            <a:ext cx="8153400" cy="647700"/>
          </a:xfrm>
          <a:prstGeom prst="rect">
            <a:avLst/>
          </a:prstGeom>
          <a:noFill/>
          <a:ln w="9525">
            <a:noFill/>
            <a:miter lim="800000"/>
            <a:headEnd/>
            <a:tailEnd/>
          </a:ln>
        </p:spPr>
        <p:txBody>
          <a:bodyPr>
            <a:spAutoFit/>
          </a:bodyPr>
          <a:lstStyle/>
          <a:p>
            <a:r>
              <a:rPr lang="en-US"/>
              <a:t>An 8-milligram sample of uranium decays at a rate of about 100 atoms per second.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20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20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20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4" name="TextBox 3"/>
          <p:cNvSpPr txBox="1"/>
          <p:nvPr/>
        </p:nvSpPr>
        <p:spPr>
          <a:xfrm>
            <a:off x="685800" y="533400"/>
            <a:ext cx="8229600" cy="1200329"/>
          </a:xfrm>
          <a:prstGeom prst="rect">
            <a:avLst/>
          </a:prstGeom>
          <a:noFill/>
        </p:spPr>
        <p:txBody>
          <a:bodyPr wrap="square" rtlCol="0">
            <a:spAutoFit/>
          </a:bodyPr>
          <a:lstStyle/>
          <a:p>
            <a:r>
              <a:rPr lang="en-US" sz="3600" b="1" dirty="0" smtClean="0">
                <a:latin typeface="+mj-lt"/>
              </a:rPr>
              <a:t>Solar system should be the same age as the oldest meteorites (4.567 billion years)</a:t>
            </a:r>
            <a:endParaRPr lang="en-US" sz="3600" b="1" dirty="0">
              <a:latin typeface="+mj-lt"/>
            </a:endParaRPr>
          </a:p>
        </p:txBody>
      </p:sp>
      <p:pic>
        <p:nvPicPr>
          <p:cNvPr id="9" name="Picture 2" descr="Table 1"/>
          <p:cNvPicPr>
            <a:picLocks noChangeAspect="1" noChangeArrowheads="1"/>
          </p:cNvPicPr>
          <p:nvPr/>
        </p:nvPicPr>
        <p:blipFill>
          <a:blip r:embed="rId2" cstate="print"/>
          <a:srcRect/>
          <a:stretch>
            <a:fillRect/>
          </a:stretch>
        </p:blipFill>
        <p:spPr bwMode="auto">
          <a:xfrm>
            <a:off x="381000" y="2057400"/>
            <a:ext cx="4417166" cy="4114800"/>
          </a:xfrm>
          <a:prstGeom prst="rect">
            <a:avLst/>
          </a:prstGeom>
          <a:noFill/>
          <a:ln w="9525">
            <a:noFill/>
            <a:miter lim="800000"/>
            <a:headEnd/>
            <a:tailEnd/>
          </a:ln>
        </p:spPr>
      </p:pic>
      <p:pic>
        <p:nvPicPr>
          <p:cNvPr id="10" name="Picture 2" descr="Pb-Pb isochrons"/>
          <p:cNvPicPr>
            <a:picLocks noChangeAspect="1" noChangeArrowheads="1"/>
          </p:cNvPicPr>
          <p:nvPr/>
        </p:nvPicPr>
        <p:blipFill>
          <a:blip r:embed="rId3" cstate="print"/>
          <a:srcRect/>
          <a:stretch>
            <a:fillRect/>
          </a:stretch>
        </p:blipFill>
        <p:spPr bwMode="auto">
          <a:xfrm>
            <a:off x="4876800" y="2225738"/>
            <a:ext cx="3962400" cy="375521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457200" y="304800"/>
            <a:ext cx="8458200" cy="1754326"/>
          </a:xfrm>
          <a:prstGeom prst="rect">
            <a:avLst/>
          </a:prstGeom>
          <a:noFill/>
        </p:spPr>
        <p:txBody>
          <a:bodyPr wrap="square" rtlCol="0">
            <a:spAutoFit/>
          </a:bodyPr>
          <a:lstStyle/>
          <a:p>
            <a:r>
              <a:rPr lang="en-US" sz="3600" b="1" dirty="0" smtClean="0">
                <a:latin typeface="+mj-lt"/>
              </a:rPr>
              <a:t>Both CAIs (Ca-Al inclusions) and </a:t>
            </a:r>
            <a:r>
              <a:rPr lang="en-US" sz="3600" b="1" dirty="0" err="1" smtClean="0">
                <a:latin typeface="+mj-lt"/>
              </a:rPr>
              <a:t>chondrules</a:t>
            </a:r>
            <a:r>
              <a:rPr lang="en-US" sz="3600" b="1" dirty="0" smtClean="0">
                <a:latin typeface="+mj-lt"/>
              </a:rPr>
              <a:t> in meteorites can be dated to this earliest period</a:t>
            </a:r>
            <a:endParaRPr lang="en-US" sz="3600" b="1" dirty="0">
              <a:latin typeface="+mj-lt"/>
            </a:endParaRPr>
          </a:p>
        </p:txBody>
      </p:sp>
      <p:pic>
        <p:nvPicPr>
          <p:cNvPr id="22531" name="Picture 3"/>
          <p:cNvPicPr>
            <a:picLocks noChangeAspect="1" noChangeArrowheads="1"/>
          </p:cNvPicPr>
          <p:nvPr/>
        </p:nvPicPr>
        <p:blipFill>
          <a:blip r:embed="rId2" cstate="print"/>
          <a:srcRect/>
          <a:stretch>
            <a:fillRect/>
          </a:stretch>
        </p:blipFill>
        <p:spPr bwMode="auto">
          <a:xfrm>
            <a:off x="-4953001" y="-4505325"/>
            <a:ext cx="3657600" cy="3049513"/>
          </a:xfrm>
          <a:prstGeom prst="rect">
            <a:avLst/>
          </a:prstGeom>
          <a:noFill/>
          <a:ln w="9525">
            <a:noFill/>
            <a:miter lim="800000"/>
            <a:headEnd/>
            <a:tailEnd/>
          </a:ln>
          <a:effectLst/>
        </p:spPr>
      </p:pic>
      <p:pic>
        <p:nvPicPr>
          <p:cNvPr id="22533" name="Picture 5"/>
          <p:cNvPicPr>
            <a:picLocks noChangeAspect="1" noChangeArrowheads="1"/>
          </p:cNvPicPr>
          <p:nvPr/>
        </p:nvPicPr>
        <p:blipFill>
          <a:blip r:embed="rId3" cstate="print"/>
          <a:srcRect/>
          <a:stretch>
            <a:fillRect/>
          </a:stretch>
        </p:blipFill>
        <p:spPr bwMode="auto">
          <a:xfrm>
            <a:off x="685800" y="1981200"/>
            <a:ext cx="4038600" cy="3124431"/>
          </a:xfrm>
          <a:prstGeom prst="rect">
            <a:avLst/>
          </a:prstGeom>
          <a:noFill/>
          <a:ln w="9525">
            <a:noFill/>
            <a:miter lim="800000"/>
            <a:headEnd/>
            <a:tailEnd/>
          </a:ln>
        </p:spPr>
      </p:pic>
      <p:pic>
        <p:nvPicPr>
          <p:cNvPr id="22534" name="Picture 6"/>
          <p:cNvPicPr>
            <a:picLocks noChangeAspect="1" noChangeArrowheads="1"/>
          </p:cNvPicPr>
          <p:nvPr/>
        </p:nvPicPr>
        <p:blipFill>
          <a:blip r:embed="rId4" cstate="print"/>
          <a:srcRect/>
          <a:stretch>
            <a:fillRect/>
          </a:stretch>
        </p:blipFill>
        <p:spPr bwMode="auto">
          <a:xfrm>
            <a:off x="4953000" y="2209800"/>
            <a:ext cx="4004657" cy="3124200"/>
          </a:xfrm>
          <a:prstGeom prst="rect">
            <a:avLst/>
          </a:prstGeom>
          <a:noFill/>
          <a:ln w="9525">
            <a:noFill/>
            <a:miter lim="800000"/>
            <a:headEnd/>
            <a:tailEnd/>
          </a:ln>
        </p:spPr>
      </p:pic>
      <p:sp>
        <p:nvSpPr>
          <p:cNvPr id="13" name="TextBox 12"/>
          <p:cNvSpPr txBox="1"/>
          <p:nvPr/>
        </p:nvSpPr>
        <p:spPr>
          <a:xfrm>
            <a:off x="838200" y="5638800"/>
            <a:ext cx="8043036" cy="892552"/>
          </a:xfrm>
          <a:prstGeom prst="rect">
            <a:avLst/>
          </a:prstGeom>
          <a:noFill/>
        </p:spPr>
        <p:txBody>
          <a:bodyPr wrap="none" rtlCol="0">
            <a:spAutoFit/>
          </a:bodyPr>
          <a:lstStyle/>
          <a:p>
            <a:r>
              <a:rPr lang="en-US" sz="2000" b="1" dirty="0" smtClean="0">
                <a:latin typeface="+mj-lt"/>
              </a:rPr>
              <a:t>The average age of the earliest material is 4.56730 ± 0.00016 billion years</a:t>
            </a:r>
            <a:r>
              <a:rPr lang="en-US" sz="2000" b="1" baseline="30000" dirty="0" smtClean="0">
                <a:latin typeface="+mj-lt"/>
              </a:rPr>
              <a:t>1</a:t>
            </a:r>
            <a:endParaRPr lang="en-US" sz="2000" b="1" dirty="0" smtClean="0">
              <a:latin typeface="+mj-lt"/>
            </a:endParaRPr>
          </a:p>
          <a:p>
            <a:endParaRPr lang="en-US" b="1" dirty="0" smtClean="0">
              <a:latin typeface="+mj-lt"/>
            </a:endParaRPr>
          </a:p>
          <a:p>
            <a:r>
              <a:rPr lang="en-US" sz="1400" b="1" dirty="0" smtClean="0">
                <a:latin typeface="+mj-lt"/>
              </a:rPr>
              <a:t>1. James N. Connelly, et al., </a:t>
            </a:r>
            <a:r>
              <a:rPr lang="en-US" sz="1400" b="1" i="1" dirty="0" smtClean="0">
                <a:latin typeface="+mj-lt"/>
              </a:rPr>
              <a:t>Science</a:t>
            </a:r>
            <a:r>
              <a:rPr lang="en-US" sz="1400" b="1" dirty="0" smtClean="0">
                <a:latin typeface="+mj-lt"/>
              </a:rPr>
              <a:t> 338, 651 (2012)</a:t>
            </a:r>
            <a:endParaRPr lang="en-US" sz="1400" b="1" dirty="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0200" y="5061466"/>
            <a:ext cx="6324600" cy="369332"/>
          </a:xfrm>
          <a:prstGeom prst="rect">
            <a:avLst/>
          </a:prstGeom>
        </p:spPr>
        <p:txBody>
          <a:bodyPr wrap="square">
            <a:spAutoFit/>
          </a:bodyPr>
          <a:lstStyle/>
          <a:p>
            <a:r>
              <a:rPr lang="en-US" dirty="0">
                <a:hlinkClick r:id="rId2"/>
              </a:rPr>
              <a:t>http://aspire.cosmic-ray.org/Labs/StarLife/hr_interactive.html</a:t>
            </a:r>
            <a:endParaRPr lang="en-US" dirty="0"/>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8135" r="52479" b="30809"/>
          <a:stretch/>
        </p:blipFill>
        <p:spPr bwMode="auto">
          <a:xfrm>
            <a:off x="1442357" y="335839"/>
            <a:ext cx="6183086" cy="44663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0" y="0"/>
            <a:ext cx="856388" cy="369332"/>
          </a:xfrm>
          <a:prstGeom prst="rect">
            <a:avLst/>
          </a:prstGeom>
          <a:noFill/>
        </p:spPr>
        <p:txBody>
          <a:bodyPr wrap="none" rtlCol="0">
            <a:spAutoFit/>
          </a:bodyPr>
          <a:lstStyle/>
          <a:p>
            <a:r>
              <a:rPr lang="en-US" dirty="0" smtClean="0"/>
              <a:t>Review</a:t>
            </a:r>
            <a:endParaRPr lang="en-US" dirty="0"/>
          </a:p>
        </p:txBody>
      </p:sp>
    </p:spTree>
    <p:extLst>
      <p:ext uri="{BB962C8B-B14F-4D97-AF65-F5344CB8AC3E}">
        <p14:creationId xmlns:p14="http://schemas.microsoft.com/office/powerpoint/2010/main" xmlns="" val="10941964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533400"/>
            <a:ext cx="8229600" cy="1200329"/>
          </a:xfrm>
          <a:prstGeom prst="rect">
            <a:avLst/>
          </a:prstGeom>
          <a:noFill/>
        </p:spPr>
        <p:txBody>
          <a:bodyPr wrap="square" rtlCol="0">
            <a:spAutoFit/>
          </a:bodyPr>
          <a:lstStyle/>
          <a:p>
            <a:r>
              <a:rPr lang="en-US" sz="3600" b="1" dirty="0" smtClean="0">
                <a:latin typeface="+mj-lt"/>
              </a:rPr>
              <a:t>Earth must be younger than the solar system but older than the oldest rocks</a:t>
            </a:r>
            <a:endParaRPr lang="en-US" sz="3600" b="1" dirty="0">
              <a:latin typeface="+mj-lt"/>
            </a:endParaRPr>
          </a:p>
        </p:txBody>
      </p:sp>
      <p:pic>
        <p:nvPicPr>
          <p:cNvPr id="11" name="Picture 2" descr="A 4.4 billion-year-old zircon crystal (pictured) is now confirmed to be the oldest bit of the Earth's crust and is providing new insight into how the early Earth cooled from a ball of magma and formed continents just 160 million years after the formation of our solar system"/>
          <p:cNvPicPr>
            <a:picLocks noChangeAspect="1" noChangeArrowheads="1"/>
          </p:cNvPicPr>
          <p:nvPr/>
        </p:nvPicPr>
        <p:blipFill>
          <a:blip r:embed="rId2" cstate="print"/>
          <a:srcRect/>
          <a:stretch>
            <a:fillRect/>
          </a:stretch>
        </p:blipFill>
        <p:spPr bwMode="auto">
          <a:xfrm>
            <a:off x="685800" y="1828800"/>
            <a:ext cx="4819650" cy="3922618"/>
          </a:xfrm>
          <a:prstGeom prst="rect">
            <a:avLst/>
          </a:prstGeom>
          <a:noFill/>
        </p:spPr>
      </p:pic>
      <p:sp>
        <p:nvSpPr>
          <p:cNvPr id="12" name="TextBox 11"/>
          <p:cNvSpPr txBox="1"/>
          <p:nvPr/>
        </p:nvSpPr>
        <p:spPr>
          <a:xfrm>
            <a:off x="5791200" y="2362200"/>
            <a:ext cx="3048000" cy="2308324"/>
          </a:xfrm>
          <a:prstGeom prst="rect">
            <a:avLst/>
          </a:prstGeom>
          <a:noFill/>
        </p:spPr>
        <p:txBody>
          <a:bodyPr wrap="square" rtlCol="0">
            <a:spAutoFit/>
          </a:bodyPr>
          <a:lstStyle/>
          <a:p>
            <a:r>
              <a:rPr lang="en-US" sz="2400" b="1" dirty="0" smtClean="0">
                <a:latin typeface="+mj-lt"/>
              </a:rPr>
              <a:t>The famous Jack Hills zircons (Australia) are dated to 4.404 billion years ago and are the oldest material found on earth</a:t>
            </a:r>
            <a:endParaRPr lang="en-US" sz="2400" b="1" dirty="0">
              <a:latin typeface="+mj-lt"/>
            </a:endParaRPr>
          </a:p>
        </p:txBody>
      </p:sp>
      <p:sp>
        <p:nvSpPr>
          <p:cNvPr id="9" name="Rectangle 8"/>
          <p:cNvSpPr/>
          <p:nvPr/>
        </p:nvSpPr>
        <p:spPr>
          <a:xfrm>
            <a:off x="228600" y="5842337"/>
            <a:ext cx="8915400" cy="1015663"/>
          </a:xfrm>
          <a:prstGeom prst="rect">
            <a:avLst/>
          </a:prstGeom>
        </p:spPr>
        <p:txBody>
          <a:bodyPr wrap="square">
            <a:spAutoFit/>
          </a:bodyPr>
          <a:lstStyle/>
          <a:p>
            <a:r>
              <a:rPr lang="en-US" sz="2000" b="1" dirty="0" smtClean="0">
                <a:solidFill>
                  <a:srgbClr val="002060"/>
                </a:solidFill>
              </a:rPr>
              <a:t>Zircon incorporates U and </a:t>
            </a:r>
            <a:r>
              <a:rPr lang="en-US" sz="2000" b="1" dirty="0" err="1" smtClean="0">
                <a:solidFill>
                  <a:srgbClr val="002060"/>
                </a:solidFill>
              </a:rPr>
              <a:t>Th</a:t>
            </a:r>
            <a:r>
              <a:rPr lang="en-US" sz="2000" b="1" dirty="0" smtClean="0">
                <a:solidFill>
                  <a:srgbClr val="002060"/>
                </a:solidFill>
              </a:rPr>
              <a:t> atoms into its crystalline structure, but strongly rejects </a:t>
            </a:r>
            <a:r>
              <a:rPr lang="en-US" sz="2000" b="1" dirty="0" err="1" smtClean="0">
                <a:solidFill>
                  <a:srgbClr val="002060"/>
                </a:solidFill>
              </a:rPr>
              <a:t>Pb</a:t>
            </a:r>
            <a:r>
              <a:rPr lang="en-US" sz="2000" b="1" dirty="0" smtClean="0">
                <a:solidFill>
                  <a:srgbClr val="002060"/>
                </a:solidFill>
              </a:rPr>
              <a:t>. Therefore we can assume that the entire </a:t>
            </a:r>
            <a:r>
              <a:rPr lang="en-US" sz="2000" b="1" dirty="0" err="1" smtClean="0">
                <a:solidFill>
                  <a:srgbClr val="002060"/>
                </a:solidFill>
              </a:rPr>
              <a:t>Pb</a:t>
            </a:r>
            <a:r>
              <a:rPr lang="en-US" sz="2000" b="1" dirty="0" smtClean="0">
                <a:solidFill>
                  <a:srgbClr val="002060"/>
                </a:solidFill>
              </a:rPr>
              <a:t> content of the zircon is formed by radioactive decay process.</a:t>
            </a:r>
            <a:endParaRPr lang="en-US"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2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9"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This is a timeline of the history of the planet that places the formation of the Jack Hills zircon and a 'cool early Earth' at 4.4 billion years"/>
          <p:cNvPicPr>
            <a:picLocks noChangeAspect="1" noChangeArrowheads="1"/>
          </p:cNvPicPr>
          <p:nvPr/>
        </p:nvPicPr>
        <p:blipFill>
          <a:blip r:embed="rId2" cstate="print"/>
          <a:srcRect/>
          <a:stretch>
            <a:fillRect/>
          </a:stretch>
        </p:blipFill>
        <p:spPr bwMode="auto">
          <a:xfrm>
            <a:off x="265724" y="457200"/>
            <a:ext cx="8854164" cy="599122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l="14375" t="7778" r="15000" b="8889"/>
          <a:stretch>
            <a:fillRect/>
          </a:stretch>
        </p:blipFill>
        <p:spPr bwMode="auto">
          <a:xfrm>
            <a:off x="-114808" y="457200"/>
            <a:ext cx="9299448"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6875" t="15556" r="30000" b="11111"/>
          <a:stretch>
            <a:fillRect/>
          </a:stretch>
        </p:blipFill>
        <p:spPr bwMode="auto">
          <a:xfrm>
            <a:off x="1066801" y="-29818"/>
            <a:ext cx="7239000" cy="69242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1295400" y="958850"/>
            <a:ext cx="6324600" cy="4768850"/>
          </a:xfrm>
          <a:prstGeom prst="rect">
            <a:avLst/>
          </a:prstGeom>
          <a:noFill/>
          <a:ln w="9525">
            <a:noFill/>
            <a:miter lim="800000"/>
            <a:headEnd/>
            <a:tailEnd/>
          </a:ln>
        </p:spPr>
      </p:pic>
      <p:sp>
        <p:nvSpPr>
          <p:cNvPr id="41987" name="Text Box 3"/>
          <p:cNvSpPr txBox="1">
            <a:spLocks noChangeArrowheads="1"/>
          </p:cNvSpPr>
          <p:nvPr/>
        </p:nvSpPr>
        <p:spPr bwMode="auto">
          <a:xfrm>
            <a:off x="1066800" y="5867400"/>
            <a:ext cx="7250113" cy="646113"/>
          </a:xfrm>
          <a:prstGeom prst="rect">
            <a:avLst/>
          </a:prstGeom>
          <a:noFill/>
          <a:ln w="9525">
            <a:noFill/>
            <a:miter lim="800000"/>
            <a:headEnd/>
            <a:tailEnd/>
          </a:ln>
        </p:spPr>
        <p:txBody>
          <a:bodyPr wrap="none">
            <a:spAutoFit/>
          </a:bodyPr>
          <a:lstStyle/>
          <a:p>
            <a:r>
              <a:rPr lang="en-US"/>
              <a:t>Nuclear power plants use the radioactive decay of U to produce heat.</a:t>
            </a:r>
          </a:p>
          <a:p>
            <a:r>
              <a:rPr lang="en-US"/>
              <a:t>Watras set off the radiation detector walking INTO work! </a:t>
            </a:r>
          </a:p>
        </p:txBody>
      </p:sp>
      <p:sp>
        <p:nvSpPr>
          <p:cNvPr id="41988" name="Slide Number Placeholder 3"/>
          <p:cNvSpPr>
            <a:spLocks noGrp="1"/>
          </p:cNvSpPr>
          <p:nvPr>
            <p:ph type="sldNum" sz="quarter" idx="12"/>
          </p:nvPr>
        </p:nvSpPr>
        <p:spPr>
          <a:noFill/>
        </p:spPr>
        <p:txBody>
          <a:bodyPr/>
          <a:lstStyle/>
          <a:p>
            <a:fld id="{337DEF15-3B2E-440C-8711-13CB9E2C4A8B}" type="slidenum">
              <a:rPr lang="en-US" smtClean="0">
                <a:latin typeface="Arial" pitchFamily="34" charset="0"/>
              </a:rPr>
              <a:pPr/>
              <a:t>44</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1752600" y="1371600"/>
            <a:ext cx="5867400" cy="4360863"/>
          </a:xfrm>
          <a:prstGeom prst="rect">
            <a:avLst/>
          </a:prstGeom>
          <a:noFill/>
          <a:ln w="9525">
            <a:noFill/>
            <a:miter lim="800000"/>
            <a:headEnd/>
            <a:tailEnd/>
          </a:ln>
        </p:spPr>
      </p:pic>
      <p:sp>
        <p:nvSpPr>
          <p:cNvPr id="43011" name="Text Box 3"/>
          <p:cNvSpPr txBox="1">
            <a:spLocks noChangeArrowheads="1"/>
          </p:cNvSpPr>
          <p:nvPr/>
        </p:nvSpPr>
        <p:spPr bwMode="auto">
          <a:xfrm>
            <a:off x="3581400" y="838200"/>
            <a:ext cx="2279650" cy="366713"/>
          </a:xfrm>
          <a:prstGeom prst="rect">
            <a:avLst/>
          </a:prstGeom>
          <a:noFill/>
          <a:ln w="9525">
            <a:noFill/>
            <a:miter lim="800000"/>
            <a:headEnd/>
            <a:tailEnd/>
          </a:ln>
        </p:spPr>
        <p:txBody>
          <a:bodyPr wrap="none">
            <a:spAutoFit/>
          </a:bodyPr>
          <a:lstStyle/>
          <a:p>
            <a:r>
              <a:rPr lang="en-US" b="1"/>
              <a:t>The Reading Prong</a:t>
            </a:r>
          </a:p>
        </p:txBody>
      </p:sp>
      <p:sp>
        <p:nvSpPr>
          <p:cNvPr id="43012" name="Text Box 4"/>
          <p:cNvSpPr txBox="1">
            <a:spLocks noChangeArrowheads="1"/>
          </p:cNvSpPr>
          <p:nvPr/>
        </p:nvSpPr>
        <p:spPr bwMode="auto">
          <a:xfrm>
            <a:off x="1752600" y="5867400"/>
            <a:ext cx="6019800" cy="641350"/>
          </a:xfrm>
          <a:prstGeom prst="rect">
            <a:avLst/>
          </a:prstGeom>
          <a:noFill/>
          <a:ln w="9525">
            <a:noFill/>
            <a:miter lim="800000"/>
            <a:headEnd/>
            <a:tailEnd/>
          </a:ln>
        </p:spPr>
        <p:txBody>
          <a:bodyPr>
            <a:spAutoFit/>
          </a:bodyPr>
          <a:lstStyle/>
          <a:p>
            <a:r>
              <a:rPr lang="en-US"/>
              <a:t>Hornblende granites in this area contain higher than usual amount of U, which decays to Radon gas</a:t>
            </a:r>
          </a:p>
        </p:txBody>
      </p:sp>
      <p:sp>
        <p:nvSpPr>
          <p:cNvPr id="43013" name="Slide Number Placeholder 4"/>
          <p:cNvSpPr>
            <a:spLocks noGrp="1"/>
          </p:cNvSpPr>
          <p:nvPr>
            <p:ph type="sldNum" sz="quarter" idx="12"/>
          </p:nvPr>
        </p:nvSpPr>
        <p:spPr>
          <a:noFill/>
        </p:spPr>
        <p:txBody>
          <a:bodyPr/>
          <a:lstStyle/>
          <a:p>
            <a:fld id="{84217FDE-E1D1-48B3-B33B-1C00E43E78B3}" type="slidenum">
              <a:rPr lang="en-US" smtClean="0">
                <a:latin typeface="Arial" pitchFamily="34" charset="0"/>
              </a:rPr>
              <a:pPr/>
              <a:t>45</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838200" y="652463"/>
            <a:ext cx="7391400" cy="5495925"/>
          </a:xfrm>
          <a:prstGeom prst="rect">
            <a:avLst/>
          </a:prstGeom>
          <a:noFill/>
          <a:ln w="9525">
            <a:noFill/>
            <a:miter lim="800000"/>
            <a:headEnd/>
            <a:tailEnd/>
          </a:ln>
        </p:spPr>
      </p:pic>
      <p:sp>
        <p:nvSpPr>
          <p:cNvPr id="44035" name="Slide Number Placeholder 2"/>
          <p:cNvSpPr>
            <a:spLocks noGrp="1"/>
          </p:cNvSpPr>
          <p:nvPr>
            <p:ph type="sldNum" sz="quarter" idx="12"/>
          </p:nvPr>
        </p:nvSpPr>
        <p:spPr>
          <a:noFill/>
        </p:spPr>
        <p:txBody>
          <a:bodyPr/>
          <a:lstStyle/>
          <a:p>
            <a:fld id="{9A4727F5-EA25-45CC-90CF-8CCDB03DF8C1}" type="slidenum">
              <a:rPr lang="en-US" smtClean="0">
                <a:latin typeface="Arial" pitchFamily="34" charset="0"/>
              </a:rPr>
              <a:pPr/>
              <a:t>46</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upload.wikimedia.org/wikipedia/commons/thumb/0/04/Moon_Farside_LRO.jpg/3000px-Moon_Farside_LRO.jpg"/>
          <p:cNvPicPr>
            <a:picLocks noChangeAspect="1" noChangeArrowheads="1"/>
          </p:cNvPicPr>
          <p:nvPr/>
        </p:nvPicPr>
        <p:blipFill>
          <a:blip r:embed="rId2" cstate="print"/>
          <a:srcRect/>
          <a:stretch>
            <a:fillRect/>
          </a:stretch>
        </p:blipFill>
        <p:spPr bwMode="auto">
          <a:xfrm>
            <a:off x="-2743200" y="-76200"/>
            <a:ext cx="6934200" cy="6934200"/>
          </a:xfrm>
          <a:prstGeom prst="rect">
            <a:avLst/>
          </a:prstGeom>
          <a:noFill/>
          <a:ln w="9525">
            <a:noFill/>
            <a:miter lim="800000"/>
            <a:headEnd/>
            <a:tailEnd/>
          </a:ln>
        </p:spPr>
      </p:pic>
      <p:pic>
        <p:nvPicPr>
          <p:cNvPr id="65538" name="Picture 2" descr="Mercury's southern polar region as seen from MESSENGER. (Credit: NASA/Johns Hopkins UniversityApplied Physics Laboratory/Carnegie Institution of Washington)."/>
          <p:cNvPicPr>
            <a:picLocks noChangeAspect="1" noChangeArrowheads="1"/>
          </p:cNvPicPr>
          <p:nvPr/>
        </p:nvPicPr>
        <p:blipFill>
          <a:blip r:embed="rId3" cstate="print"/>
          <a:srcRect/>
          <a:stretch>
            <a:fillRect/>
          </a:stretch>
        </p:blipFill>
        <p:spPr bwMode="auto">
          <a:xfrm>
            <a:off x="3619500" y="0"/>
            <a:ext cx="5524500" cy="3257550"/>
          </a:xfrm>
          <a:prstGeom prst="rect">
            <a:avLst/>
          </a:prstGeom>
          <a:noFill/>
        </p:spPr>
      </p:pic>
      <p:sp>
        <p:nvSpPr>
          <p:cNvPr id="3" name="TextBox 2"/>
          <p:cNvSpPr txBox="1"/>
          <p:nvPr/>
        </p:nvSpPr>
        <p:spPr>
          <a:xfrm>
            <a:off x="8164886" y="2895600"/>
            <a:ext cx="979114" cy="369332"/>
          </a:xfrm>
          <a:prstGeom prst="rect">
            <a:avLst/>
          </a:prstGeom>
          <a:noFill/>
        </p:spPr>
        <p:txBody>
          <a:bodyPr wrap="none" rtlCol="0">
            <a:spAutoFit/>
          </a:bodyPr>
          <a:lstStyle/>
          <a:p>
            <a:r>
              <a:rPr lang="en-US" dirty="0" smtClean="0">
                <a:solidFill>
                  <a:schemeClr val="bg1"/>
                </a:solidFill>
              </a:rPr>
              <a:t>Mercury</a:t>
            </a:r>
            <a:endParaRPr lang="en-US" dirty="0">
              <a:solidFill>
                <a:schemeClr val="bg1"/>
              </a:solidFill>
            </a:endParaRPr>
          </a:p>
        </p:txBody>
      </p:sp>
      <p:sp>
        <p:nvSpPr>
          <p:cNvPr id="5" name="TextBox 4"/>
          <p:cNvSpPr txBox="1"/>
          <p:nvPr/>
        </p:nvSpPr>
        <p:spPr>
          <a:xfrm>
            <a:off x="3048000" y="6488668"/>
            <a:ext cx="747320" cy="369332"/>
          </a:xfrm>
          <a:prstGeom prst="rect">
            <a:avLst/>
          </a:prstGeom>
          <a:noFill/>
        </p:spPr>
        <p:txBody>
          <a:bodyPr wrap="none" rtlCol="0">
            <a:spAutoFit/>
          </a:bodyPr>
          <a:lstStyle/>
          <a:p>
            <a:r>
              <a:rPr lang="en-US" dirty="0" smtClean="0">
                <a:solidFill>
                  <a:schemeClr val="bg1"/>
                </a:solidFill>
              </a:rPr>
              <a:t>Moon</a:t>
            </a:r>
            <a:endParaRPr lang="en-US" dirty="0">
              <a:solidFill>
                <a:schemeClr val="bg1"/>
              </a:solidFill>
            </a:endParaRPr>
          </a:p>
        </p:txBody>
      </p:sp>
      <p:sp>
        <p:nvSpPr>
          <p:cNvPr id="7" name="TextBox 6"/>
          <p:cNvSpPr txBox="1"/>
          <p:nvPr/>
        </p:nvSpPr>
        <p:spPr>
          <a:xfrm>
            <a:off x="5715000" y="4343400"/>
            <a:ext cx="2057400" cy="646331"/>
          </a:xfrm>
          <a:prstGeom prst="rect">
            <a:avLst/>
          </a:prstGeom>
          <a:noFill/>
        </p:spPr>
        <p:txBody>
          <a:bodyPr wrap="square" rtlCol="0">
            <a:spAutoFit/>
          </a:bodyPr>
          <a:lstStyle/>
          <a:p>
            <a:r>
              <a:rPr lang="en-US" sz="3600" dirty="0" smtClean="0">
                <a:latin typeface="Aharoni" pitchFamily="2" charset="-79"/>
                <a:cs typeface="Aharoni" pitchFamily="2" charset="-79"/>
              </a:rPr>
              <a:t>CRATERS</a:t>
            </a:r>
            <a:endParaRPr lang="en-US" sz="3600" dirty="0">
              <a:latin typeface="Aharoni" pitchFamily="2" charset="-79"/>
              <a:cs typeface="Aharoni" pitchFamily="2" charset="-79"/>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nasa.gov/sites/default/files/fig2.png"/>
          <p:cNvPicPr>
            <a:picLocks noChangeAspect="1" noChangeArrowheads="1"/>
          </p:cNvPicPr>
          <p:nvPr/>
        </p:nvPicPr>
        <p:blipFill>
          <a:blip r:embed="rId2" cstate="print"/>
          <a:srcRect/>
          <a:stretch>
            <a:fillRect/>
          </a:stretch>
        </p:blipFill>
        <p:spPr bwMode="auto">
          <a:xfrm>
            <a:off x="304800" y="914400"/>
            <a:ext cx="8241029" cy="4724400"/>
          </a:xfrm>
          <a:prstGeom prst="rect">
            <a:avLst/>
          </a:prstGeom>
          <a:noFill/>
        </p:spPr>
      </p:pic>
      <p:sp>
        <p:nvSpPr>
          <p:cNvPr id="3" name="Rectangle 2"/>
          <p:cNvSpPr/>
          <p:nvPr/>
        </p:nvSpPr>
        <p:spPr>
          <a:xfrm>
            <a:off x="152400" y="5638800"/>
            <a:ext cx="9144000" cy="1200329"/>
          </a:xfrm>
          <a:prstGeom prst="rect">
            <a:avLst/>
          </a:prstGeom>
        </p:spPr>
        <p:txBody>
          <a:bodyPr wrap="square">
            <a:spAutoFit/>
          </a:bodyPr>
          <a:lstStyle/>
          <a:p>
            <a:pPr fontAlgn="base"/>
            <a:r>
              <a:rPr lang="en-US" dirty="0" smtClean="0"/>
              <a:t>Spatial distribution and sizes of craters formed on the early Earth. Each circle indicates the final estimated crater size. Color-coding indicates the time of impact.</a:t>
            </a:r>
          </a:p>
          <a:p>
            <a:pPr fontAlgn="base"/>
            <a:endParaRPr lang="en-US" dirty="0" smtClean="0"/>
          </a:p>
          <a:p>
            <a:pPr fontAlgn="base"/>
            <a:r>
              <a:rPr lang="en-US" b="1" i="1" dirty="0" smtClean="0"/>
              <a:t>Image Credit: Simone </a:t>
            </a:r>
            <a:r>
              <a:rPr lang="en-US" b="1" i="1" dirty="0" err="1" smtClean="0"/>
              <a:t>Marchi</a:t>
            </a:r>
            <a:r>
              <a:rPr lang="en-US" b="1" i="1" dirty="0" smtClean="0"/>
              <a:t> et al. 2014</a:t>
            </a:r>
            <a:endParaRPr lang="en-US" b="1" i="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descr="http://www.blokkmedia.com/wp-content/uploads/2013/10/crater.jpg"/>
          <p:cNvPicPr>
            <a:picLocks noChangeAspect="1" noChangeArrowheads="1"/>
          </p:cNvPicPr>
          <p:nvPr/>
        </p:nvPicPr>
        <p:blipFill>
          <a:blip r:embed="rId2" cstate="print"/>
          <a:srcRect/>
          <a:stretch>
            <a:fillRect/>
          </a:stretch>
        </p:blipFill>
        <p:spPr bwMode="auto">
          <a:xfrm>
            <a:off x="3514725" y="1371600"/>
            <a:ext cx="5704332" cy="5791200"/>
          </a:xfrm>
          <a:prstGeom prst="rect">
            <a:avLst/>
          </a:prstGeom>
          <a:noFill/>
        </p:spPr>
      </p:pic>
      <p:pic>
        <p:nvPicPr>
          <p:cNvPr id="79874" name="Picture 2" descr="http://www.yucatan-connection.com/img_constantes/resample.php?file=../userfiles/contenido/1315926582_chicxulub_crater_4.jpg&amp;maxX=400&amp;maxY=312&amp;picBG=187,206,169"/>
          <p:cNvPicPr>
            <a:picLocks noChangeAspect="1" noChangeArrowheads="1"/>
          </p:cNvPicPr>
          <p:nvPr/>
        </p:nvPicPr>
        <p:blipFill>
          <a:blip r:embed="rId3" cstate="print"/>
          <a:srcRect/>
          <a:stretch>
            <a:fillRect/>
          </a:stretch>
        </p:blipFill>
        <p:spPr bwMode="auto">
          <a:xfrm>
            <a:off x="0" y="0"/>
            <a:ext cx="4884614" cy="3810000"/>
          </a:xfrm>
          <a:prstGeom prst="rect">
            <a:avLst/>
          </a:prstGeom>
          <a:noFill/>
        </p:spPr>
      </p:pic>
      <p:sp>
        <p:nvSpPr>
          <p:cNvPr id="4" name="TextBox 3"/>
          <p:cNvSpPr txBox="1"/>
          <p:nvPr/>
        </p:nvSpPr>
        <p:spPr>
          <a:xfrm>
            <a:off x="0" y="3886200"/>
            <a:ext cx="2568139" cy="461665"/>
          </a:xfrm>
          <a:prstGeom prst="rect">
            <a:avLst/>
          </a:prstGeom>
          <a:noFill/>
        </p:spPr>
        <p:txBody>
          <a:bodyPr wrap="none" rtlCol="0">
            <a:spAutoFit/>
          </a:bodyPr>
          <a:lstStyle/>
          <a:p>
            <a:r>
              <a:rPr lang="en-US" sz="2400" dirty="0" err="1" smtClean="0"/>
              <a:t>Chicxulub</a:t>
            </a:r>
            <a:r>
              <a:rPr lang="en-US" sz="2400" dirty="0" smtClean="0"/>
              <a:t> ~65 MYA</a:t>
            </a:r>
            <a:endParaRPr lang="en-US" sz="2400" dirty="0"/>
          </a:p>
        </p:txBody>
      </p:sp>
      <p:sp>
        <p:nvSpPr>
          <p:cNvPr id="5" name="Rectangle 4"/>
          <p:cNvSpPr/>
          <p:nvPr/>
        </p:nvSpPr>
        <p:spPr>
          <a:xfrm>
            <a:off x="3583652" y="3244334"/>
            <a:ext cx="1976695" cy="369332"/>
          </a:xfrm>
          <a:prstGeom prst="rect">
            <a:avLst/>
          </a:prstGeom>
        </p:spPr>
        <p:txBody>
          <a:bodyPr wrap="none">
            <a:spAutoFit/>
          </a:bodyPr>
          <a:lstStyle/>
          <a:p>
            <a:r>
              <a:rPr lang="en-US" dirty="0" err="1" smtClean="0"/>
              <a:t>Chicxulub</a:t>
            </a:r>
            <a:r>
              <a:rPr lang="en-US" dirty="0" smtClean="0"/>
              <a:t> ~65 MYA</a:t>
            </a:r>
            <a:endParaRPr lang="en-US" dirty="0"/>
          </a:p>
        </p:txBody>
      </p:sp>
      <p:sp>
        <p:nvSpPr>
          <p:cNvPr id="6" name="Rectangle 5"/>
          <p:cNvSpPr/>
          <p:nvPr/>
        </p:nvSpPr>
        <p:spPr>
          <a:xfrm>
            <a:off x="5777373" y="1143000"/>
            <a:ext cx="3366627" cy="461665"/>
          </a:xfrm>
          <a:prstGeom prst="rect">
            <a:avLst/>
          </a:prstGeom>
        </p:spPr>
        <p:txBody>
          <a:bodyPr wrap="none">
            <a:spAutoFit/>
          </a:bodyPr>
          <a:lstStyle/>
          <a:p>
            <a:r>
              <a:rPr lang="en-US" sz="2400" dirty="0" smtClean="0"/>
              <a:t>Chesapeake Bay ~35 MYA</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ample analysi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1600" y="838200"/>
            <a:ext cx="6251138" cy="48006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362200" y="5562600"/>
            <a:ext cx="3950505" cy="923330"/>
          </a:xfrm>
          <a:prstGeom prst="rect">
            <a:avLst/>
          </a:prstGeom>
          <a:noFill/>
        </p:spPr>
        <p:txBody>
          <a:bodyPr wrap="none" rtlCol="0">
            <a:spAutoFit/>
          </a:bodyPr>
          <a:lstStyle/>
          <a:p>
            <a:pPr algn="ctr"/>
            <a:r>
              <a:rPr lang="en-US" b="1" dirty="0" smtClean="0"/>
              <a:t>Think-pair-share </a:t>
            </a:r>
          </a:p>
          <a:p>
            <a:pPr algn="ctr"/>
            <a:r>
              <a:rPr lang="en-US" dirty="0" smtClean="0"/>
              <a:t> tell me what you can about bodies A-F</a:t>
            </a:r>
          </a:p>
          <a:p>
            <a:pPr algn="ctr"/>
            <a:r>
              <a:rPr lang="en-US" dirty="0" smtClean="0"/>
              <a:t> age, lifetime, size, type</a:t>
            </a:r>
            <a:endParaRPr lang="en-US" dirty="0"/>
          </a:p>
        </p:txBody>
      </p:sp>
      <p:sp>
        <p:nvSpPr>
          <p:cNvPr id="6" name="TextBox 5"/>
          <p:cNvSpPr txBox="1"/>
          <p:nvPr/>
        </p:nvSpPr>
        <p:spPr>
          <a:xfrm>
            <a:off x="533400" y="228600"/>
            <a:ext cx="3134641" cy="369332"/>
          </a:xfrm>
          <a:prstGeom prst="rect">
            <a:avLst/>
          </a:prstGeom>
          <a:noFill/>
        </p:spPr>
        <p:txBody>
          <a:bodyPr wrap="none" rtlCol="0">
            <a:spAutoFit/>
          </a:bodyPr>
          <a:lstStyle/>
          <a:p>
            <a:r>
              <a:rPr lang="en-US" dirty="0" smtClean="0"/>
              <a:t>Quick review from </a:t>
            </a:r>
            <a:r>
              <a:rPr lang="en-US" dirty="0" err="1" smtClean="0"/>
              <a:t>Immaculata</a:t>
            </a:r>
            <a:r>
              <a:rPr lang="en-US" dirty="0" smtClean="0"/>
              <a: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28800" y="304800"/>
            <a:ext cx="5258894" cy="4038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52400" y="4724400"/>
            <a:ext cx="8991600" cy="2031325"/>
          </a:xfrm>
          <a:prstGeom prst="rect">
            <a:avLst/>
          </a:prstGeom>
        </p:spPr>
        <p:txBody>
          <a:bodyPr wrap="square">
            <a:spAutoFit/>
          </a:bodyPr>
          <a:lstStyle/>
          <a:p>
            <a:r>
              <a:rPr lang="en-US" b="1" dirty="0"/>
              <a:t>Star A</a:t>
            </a:r>
            <a:r>
              <a:rPr lang="en-US" dirty="0"/>
              <a:t> is low and to the right of the main sequence, therefore it is a </a:t>
            </a:r>
            <a:r>
              <a:rPr lang="en-US" dirty="0" err="1"/>
              <a:t>protostar</a:t>
            </a:r>
            <a:r>
              <a:rPr lang="en-US" dirty="0"/>
              <a:t>, at a very early stage of its life, and heading for the main sequence. It is very cool, but is nearly as luminous as the sun, therefore it is very large.</a:t>
            </a:r>
          </a:p>
          <a:p>
            <a:r>
              <a:rPr lang="en-US" b="1" dirty="0"/>
              <a:t>Star B</a:t>
            </a:r>
            <a:r>
              <a:rPr lang="en-US" dirty="0"/>
              <a:t> is on the main sequence, so it has begun to produce energy by fusion of hydrogen into helium. Its low surface temperature shows it to be a red star, while its low luminosity, and position at the bottom of the main sequence, show it to be a dwarf. As a low-mass star, it will consume its fuel very slowly and spend a very long time on the main sequence.</a:t>
            </a:r>
          </a:p>
        </p:txBody>
      </p:sp>
    </p:spTree>
    <p:extLst>
      <p:ext uri="{BB962C8B-B14F-4D97-AF65-F5344CB8AC3E}">
        <p14:creationId xmlns:p14="http://schemas.microsoft.com/office/powerpoint/2010/main" xmlns="" val="1142700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analysi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31127" y="304800"/>
            <a:ext cx="5556567" cy="42672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0" y="4724400"/>
            <a:ext cx="9067800" cy="2031325"/>
          </a:xfrm>
          <a:prstGeom prst="rect">
            <a:avLst/>
          </a:prstGeom>
        </p:spPr>
        <p:txBody>
          <a:bodyPr wrap="square">
            <a:spAutoFit/>
          </a:bodyPr>
          <a:lstStyle/>
          <a:p>
            <a:r>
              <a:rPr lang="en-US" b="1" dirty="0"/>
              <a:t>Star C</a:t>
            </a:r>
            <a:r>
              <a:rPr lang="en-US" dirty="0"/>
              <a:t> is on the main sequence and is steadily converting hydrogen to helium by fusion. Its surface temperature is approximately 6000 K (remember that the scales are logarithmic), so it is a yellow star like the sun. It is also approximately as luminous as the sun, therefore it must be of similar mass to the sun.</a:t>
            </a:r>
          </a:p>
          <a:p>
            <a:r>
              <a:rPr lang="en-US" b="1" dirty="0"/>
              <a:t>Star D</a:t>
            </a:r>
            <a:r>
              <a:rPr lang="en-US" dirty="0"/>
              <a:t> is in the region of red giant stars. It is relatively cool, but about 1000 times as luminous as the sun, therefore it must be very large. It has consumed most of its fuel and is near the end of its life</a:t>
            </a:r>
            <a:r>
              <a:rPr lang="en-US" dirty="0" smtClean="0"/>
              <a:t>.</a:t>
            </a:r>
            <a:endParaRPr lang="en-US" dirty="0"/>
          </a:p>
        </p:txBody>
      </p:sp>
    </p:spTree>
    <p:extLst>
      <p:ext uri="{BB962C8B-B14F-4D97-AF65-F5344CB8AC3E}">
        <p14:creationId xmlns:p14="http://schemas.microsoft.com/office/powerpoint/2010/main" xmlns="" val="13155143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03674"/>
            <a:ext cx="9144000" cy="1754326"/>
          </a:xfrm>
          <a:prstGeom prst="rect">
            <a:avLst/>
          </a:prstGeom>
        </p:spPr>
        <p:txBody>
          <a:bodyPr wrap="square">
            <a:spAutoFit/>
          </a:bodyPr>
          <a:lstStyle/>
          <a:p>
            <a:r>
              <a:rPr lang="en-US" b="1" dirty="0"/>
              <a:t>Star E</a:t>
            </a:r>
            <a:r>
              <a:rPr lang="en-US" dirty="0"/>
              <a:t> is very hot and very luminous, about 10 000 times as luminous as the sun, but it is on the main sequence. It must therefore be a very young star, as such a star consumes its fuel quickly and would not stay on the main sequence very long. It is very massive and will have a short, violent life, ending in a supernova.</a:t>
            </a:r>
          </a:p>
          <a:p>
            <a:r>
              <a:rPr lang="en-US" b="1" dirty="0"/>
              <a:t>Star F</a:t>
            </a:r>
            <a:r>
              <a:rPr lang="en-US" dirty="0"/>
              <a:t> is a hot white star, but from its low luminosity, and its position on the H-R diagram, we can see that it is very small. It is a white dwarf and is at the end of its life.</a:t>
            </a:r>
          </a:p>
        </p:txBody>
      </p:sp>
      <p:pic>
        <p:nvPicPr>
          <p:cNvPr id="5" name="Picture 2" descr="Sample analysi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5655" y="304800"/>
            <a:ext cx="6052689" cy="4648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679442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18114" name="Picture 2" descr="http://essayweb.net/astronomy/images/Stellar_Evolution_sma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Oval 4"/>
          <p:cNvSpPr/>
          <p:nvPr/>
        </p:nvSpPr>
        <p:spPr>
          <a:xfrm>
            <a:off x="1524000" y="4191000"/>
            <a:ext cx="1676400" cy="914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6727005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1530</TotalTime>
  <Words>1754</Words>
  <Application>Microsoft Office PowerPoint</Application>
  <PresentationFormat>On-screen Show (4:3)</PresentationFormat>
  <Paragraphs>226</Paragraphs>
  <Slides>49</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Office Theme</vt:lpstr>
      <vt:lpstr>Image</vt:lpstr>
      <vt:lpstr>SEP/OCT Follow-up PA STEM grant</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Shelley</dc:creator>
  <cp:lastModifiedBy>Shelley</cp:lastModifiedBy>
  <cp:revision>14</cp:revision>
  <dcterms:created xsi:type="dcterms:W3CDTF">2014-09-22T15:17:50Z</dcterms:created>
  <dcterms:modified xsi:type="dcterms:W3CDTF">2014-10-21T11:08:57Z</dcterms:modified>
</cp:coreProperties>
</file>